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</p:sldMasterIdLst>
  <p:notesMasterIdLst>
    <p:notesMasterId r:id="rId81"/>
  </p:notesMasterIdLst>
  <p:handoutMasterIdLst>
    <p:handoutMasterId r:id="rId82"/>
  </p:handoutMasterIdLst>
  <p:sldIdLst>
    <p:sldId id="1125" r:id="rId5"/>
    <p:sldId id="1026" r:id="rId6"/>
    <p:sldId id="1180" r:id="rId7"/>
    <p:sldId id="1173" r:id="rId8"/>
    <p:sldId id="1176" r:id="rId9"/>
    <p:sldId id="1185" r:id="rId10"/>
    <p:sldId id="1174" r:id="rId11"/>
    <p:sldId id="1177" r:id="rId12"/>
    <p:sldId id="1186" r:id="rId13"/>
    <p:sldId id="1181" r:id="rId14"/>
    <p:sldId id="1077" r:id="rId15"/>
    <p:sldId id="1182" r:id="rId16"/>
    <p:sldId id="1080" r:id="rId17"/>
    <p:sldId id="1114" r:id="rId18"/>
    <p:sldId id="1084" r:id="rId19"/>
    <p:sldId id="1119" r:id="rId20"/>
    <p:sldId id="1217" r:id="rId21"/>
    <p:sldId id="1085" r:id="rId22"/>
    <p:sldId id="1131" r:id="rId23"/>
    <p:sldId id="1078" r:id="rId24"/>
    <p:sldId id="1187" r:id="rId25"/>
    <p:sldId id="1190" r:id="rId26"/>
    <p:sldId id="1189" r:id="rId27"/>
    <p:sldId id="1132" r:id="rId28"/>
    <p:sldId id="1191" r:id="rId29"/>
    <p:sldId id="1133" r:id="rId30"/>
    <p:sldId id="1135" r:id="rId31"/>
    <p:sldId id="1134" r:id="rId32"/>
    <p:sldId id="1188" r:id="rId33"/>
    <p:sldId id="1196" r:id="rId34"/>
    <p:sldId id="1195" r:id="rId35"/>
    <p:sldId id="1136" r:id="rId36"/>
    <p:sldId id="1192" r:id="rId37"/>
    <p:sldId id="1139" r:id="rId38"/>
    <p:sldId id="1194" r:id="rId39"/>
    <p:sldId id="1141" r:id="rId40"/>
    <p:sldId id="1183" r:id="rId41"/>
    <p:sldId id="1218" r:id="rId42"/>
    <p:sldId id="1197" r:id="rId43"/>
    <p:sldId id="1090" r:id="rId44"/>
    <p:sldId id="1091" r:id="rId45"/>
    <p:sldId id="1089" r:id="rId46"/>
    <p:sldId id="1095" r:id="rId47"/>
    <p:sldId id="1098" r:id="rId48"/>
    <p:sldId id="1097" r:id="rId49"/>
    <p:sldId id="1099" r:id="rId50"/>
    <p:sldId id="1096" r:id="rId51"/>
    <p:sldId id="1100" r:id="rId52"/>
    <p:sldId id="1198" r:id="rId53"/>
    <p:sldId id="1106" r:id="rId54"/>
    <p:sldId id="1107" r:id="rId55"/>
    <p:sldId id="1109" r:id="rId56"/>
    <p:sldId id="1149" r:id="rId57"/>
    <p:sldId id="1150" r:id="rId58"/>
    <p:sldId id="1184" r:id="rId59"/>
    <p:sldId id="1199" r:id="rId60"/>
    <p:sldId id="1200" r:id="rId61"/>
    <p:sldId id="1202" r:id="rId62"/>
    <p:sldId id="1203" r:id="rId63"/>
    <p:sldId id="1204" r:id="rId64"/>
    <p:sldId id="1205" r:id="rId65"/>
    <p:sldId id="1207" r:id="rId66"/>
    <p:sldId id="1210" r:id="rId67"/>
    <p:sldId id="1211" r:id="rId68"/>
    <p:sldId id="1212" r:id="rId69"/>
    <p:sldId id="1214" r:id="rId70"/>
    <p:sldId id="1142" r:id="rId71"/>
    <p:sldId id="1145" r:id="rId72"/>
    <p:sldId id="1220" r:id="rId73"/>
    <p:sldId id="1143" r:id="rId74"/>
    <p:sldId id="1124" r:id="rId75"/>
    <p:sldId id="1206" r:id="rId76"/>
    <p:sldId id="1208" r:id="rId77"/>
    <p:sldId id="1209" r:id="rId78"/>
    <p:sldId id="1213" r:id="rId79"/>
    <p:sldId id="1116" r:id="rId80"/>
  </p:sldIdLst>
  <p:sldSz cx="12192000" cy="6858000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06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1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19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2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5318" algn="l" defTabSz="91412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2382" algn="l" defTabSz="91412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199445" algn="l" defTabSz="91412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6507" algn="l" defTabSz="91412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chel Santo" initials="RS" lastIdx="5" clrIdx="0">
    <p:extLst/>
  </p:cmAuthor>
  <p:cmAuthor id="2" name="Raychel Santo" initials="RS [2]" lastIdx="1" clrIdx="1">
    <p:extLst/>
  </p:cmAuthor>
  <p:cmAuthor id="3" name="Raychel Santo" initials="RS [3]" lastIdx="1" clrIdx="2">
    <p:extLst/>
  </p:cmAuthor>
  <p:cmAuthor id="4" name="Raychel Santo" initials="RS [4]" lastIdx="1" clrIdx="3">
    <p:extLst/>
  </p:cmAuthor>
  <p:cmAuthor id="5" name="Raychel Santo" initials="RS [5]" lastIdx="1" clrIdx="4">
    <p:extLst/>
  </p:cmAuthor>
  <p:cmAuthor id="6" name="Raychel Santo" initials="RS [6]" lastIdx="1" clrIdx="5">
    <p:extLst/>
  </p:cmAuthor>
  <p:cmAuthor id="7" name="Raychel Santo" initials="RS [7]" lastIdx="1" clrIdx="6">
    <p:extLst/>
  </p:cmAuthor>
  <p:cmAuthor id="8" name="Raychel Santo" initials="RS [8]" lastIdx="1" clrIdx="7">
    <p:extLst/>
  </p:cmAuthor>
  <p:cmAuthor id="9" name="Raychel Santo" initials="RS [9]" lastIdx="1" clrIdx="8">
    <p:extLst/>
  </p:cmAuthor>
  <p:cmAuthor id="10" name="Nachman" initials="KN" lastIdx="11" clrIdx="9"/>
  <p:cmAuthor id="11" name="Sara Lupolt" initials="SL [8]" lastIdx="1" clrIdx="10"/>
  <p:cmAuthor id="12" name="Sara Lupolt" initials="SL [7]" lastIdx="1" clrIdx="11"/>
  <p:cmAuthor id="13" name="Sara Lupolt" initials="SL [2]" lastIdx="1" clrIdx="12"/>
  <p:cmAuthor id="14" name="Sara Lupolt" initials="SL [3]" lastIdx="1" clrIdx="13"/>
  <p:cmAuthor id="15" name="Sara Lupolt" initials="SL [4]" lastIdx="1" clrIdx="14"/>
  <p:cmAuthor id="16" name="Sara Lupolt" initials="SL" lastIdx="1" clrIdx="15"/>
  <p:cmAuthor id="17" name="Sara Lupolt" initials="SL [5]" lastIdx="1" clrIdx="1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C6B3"/>
    <a:srgbClr val="F16F6F"/>
    <a:srgbClr val="C3FFE2"/>
    <a:srgbClr val="764F32"/>
    <a:srgbClr val="F69404"/>
    <a:srgbClr val="DDE6D1"/>
    <a:srgbClr val="70AC04"/>
    <a:srgbClr val="AEC72F"/>
    <a:srgbClr val="9DD323"/>
    <a:srgbClr val="C0F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51" autoAdjust="0"/>
    <p:restoredTop sz="77197" autoAdjust="0"/>
  </p:normalViewPr>
  <p:slideViewPr>
    <p:cSldViewPr snapToGrid="0" snapToObjects="1">
      <p:cViewPr varScale="1">
        <p:scale>
          <a:sx n="90" d="100"/>
          <a:sy n="90" d="100"/>
        </p:scale>
        <p:origin x="33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1164" y="-9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\\Users\raychel\Dropbox\Safe%20Urban%20Harvest\Survey%20Data\2018_01_03%20WorkingSurveyData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ampling\Water%20collection%20info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ychel\Dropbox\Safe%20Urban%20Harvest\Survey%20Data\2018_01_03%20WorkingSurveyDa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'Site size (est)'!$C$29:$L$29</c:f>
              <c:strCache>
                <c:ptCount val="10"/>
                <c:pt idx="0">
                  <c:v>&lt;150 sq ft</c:v>
                </c:pt>
                <c:pt idx="1">
                  <c:v>150-500 sq ft</c:v>
                </c:pt>
                <c:pt idx="2">
                  <c:v>500 sq ft - 1500 sq ft</c:v>
                </c:pt>
                <c:pt idx="3">
                  <c:v>1500 sq ft - 5000 sq ft</c:v>
                </c:pt>
                <c:pt idx="4">
                  <c:v>5000 sq ft - 0.25 acre</c:v>
                </c:pt>
                <c:pt idx="5">
                  <c:v>0.25 acre - 0.50 acre</c:v>
                </c:pt>
                <c:pt idx="6">
                  <c:v>0.50 acre - 1 acre</c:v>
                </c:pt>
                <c:pt idx="7">
                  <c:v>1 acre - 3 acre</c:v>
                </c:pt>
                <c:pt idx="8">
                  <c:v>&gt;3 acre</c:v>
                </c:pt>
                <c:pt idx="9">
                  <c:v>Unknown</c:v>
                </c:pt>
              </c:strCache>
            </c:strRef>
          </c:cat>
          <c:val>
            <c:numRef>
              <c:f>'Site size (est)'!$C$30:$L$30</c:f>
              <c:numCache>
                <c:formatCode>0%</c:formatCode>
                <c:ptCount val="10"/>
                <c:pt idx="0">
                  <c:v>5.93220338983051E-2</c:v>
                </c:pt>
                <c:pt idx="1">
                  <c:v>0.101694915254237</c:v>
                </c:pt>
                <c:pt idx="2">
                  <c:v>0.110169491525424</c:v>
                </c:pt>
                <c:pt idx="3">
                  <c:v>0.22033898305084701</c:v>
                </c:pt>
                <c:pt idx="4">
                  <c:v>0.186440677966102</c:v>
                </c:pt>
                <c:pt idx="5">
                  <c:v>0.101694915254237</c:v>
                </c:pt>
                <c:pt idx="6">
                  <c:v>8.4745762711864403E-2</c:v>
                </c:pt>
                <c:pt idx="7">
                  <c:v>2.5423728813559299E-2</c:v>
                </c:pt>
                <c:pt idx="8">
                  <c:v>1.6949152542372899E-2</c:v>
                </c:pt>
                <c:pt idx="9">
                  <c:v>9.3220338983050793E-2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295872"/>
        <c:axId val="131296432"/>
      </c:barChart>
      <c:catAx>
        <c:axId val="13129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96432"/>
        <c:crosses val="autoZero"/>
        <c:auto val="1"/>
        <c:lblAlgn val="ctr"/>
        <c:lblOffset val="100"/>
        <c:noMultiLvlLbl val="0"/>
      </c:catAx>
      <c:valAx>
        <c:axId val="13129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>
                    <a:solidFill>
                      <a:schemeClr val="bg2"/>
                    </a:solidFill>
                  </a:rPr>
                  <a:t>Percentage of gardens or farms</a:t>
                </a:r>
                <a:endParaRPr lang="en-US" sz="1600" dirty="0">
                  <a:solidFill>
                    <a:schemeClr val="bg2"/>
                  </a:solidFill>
                </a:endParaRPr>
              </a:p>
            </c:rich>
          </c:tx>
          <c:layout>
            <c:manualLayout>
              <c:xMode val="edge"/>
              <c:yMode val="edge"/>
              <c:x val="1.0075066184557601E-2"/>
              <c:y val="0.152033335792044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9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367097888654294E-2"/>
          <c:y val="4.5041700613394402E-2"/>
          <c:w val="0.89734552177365901"/>
          <c:h val="0.72371263733094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'Participant time'!$Y$3</c:f>
              <c:strCache>
                <c:ptCount val="1"/>
                <c:pt idx="0">
                  <c:v>Adult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'Participant time'!$X$4:$X$11</c:f>
              <c:strCache>
                <c:ptCount val="8"/>
                <c:pt idx="0">
                  <c:v>None</c:v>
                </c:pt>
                <c:pt idx="1">
                  <c:v>0.1-1 hour</c:v>
                </c:pt>
                <c:pt idx="2">
                  <c:v>1.1-2 hours</c:v>
                </c:pt>
                <c:pt idx="3">
                  <c:v>2.1-3 hours</c:v>
                </c:pt>
                <c:pt idx="4">
                  <c:v>3.1-4 hours</c:v>
                </c:pt>
                <c:pt idx="5">
                  <c:v>&gt;4 hours</c:v>
                </c:pt>
                <c:pt idx="6">
                  <c:v>Unknown</c:v>
                </c:pt>
                <c:pt idx="7">
                  <c:v>No response</c:v>
                </c:pt>
              </c:strCache>
            </c:strRef>
          </c:cat>
          <c:val>
            <c:numRef>
              <c:f>'Participant time'!$Y$4:$Y$11</c:f>
              <c:numCache>
                <c:formatCode>0%</c:formatCode>
                <c:ptCount val="8"/>
                <c:pt idx="0">
                  <c:v>8.4745762711864406E-3</c:v>
                </c:pt>
                <c:pt idx="1">
                  <c:v>0.31355932203389802</c:v>
                </c:pt>
                <c:pt idx="2">
                  <c:v>0.23728813559322001</c:v>
                </c:pt>
                <c:pt idx="3">
                  <c:v>9.3220338983050793E-2</c:v>
                </c:pt>
                <c:pt idx="4">
                  <c:v>0.101694915254237</c:v>
                </c:pt>
                <c:pt idx="5">
                  <c:v>0.110169491525424</c:v>
                </c:pt>
                <c:pt idx="6">
                  <c:v>0</c:v>
                </c:pt>
                <c:pt idx="7">
                  <c:v>0.13559322033898299</c:v>
                </c:pt>
              </c:numCache>
            </c:numRef>
          </c:val>
        </c:ser>
        <c:ser>
          <c:idx val="1"/>
          <c:order val="1"/>
          <c:tx>
            <c:strRef>
              <c:f>'Participant time'!$Z$3</c:f>
              <c:strCache>
                <c:ptCount val="1"/>
                <c:pt idx="0">
                  <c:v>Youth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'Participant time'!$X$4:$X$11</c:f>
              <c:strCache>
                <c:ptCount val="8"/>
                <c:pt idx="0">
                  <c:v>None</c:v>
                </c:pt>
                <c:pt idx="1">
                  <c:v>0.1-1 hour</c:v>
                </c:pt>
                <c:pt idx="2">
                  <c:v>1.1-2 hours</c:v>
                </c:pt>
                <c:pt idx="3">
                  <c:v>2.1-3 hours</c:v>
                </c:pt>
                <c:pt idx="4">
                  <c:v>3.1-4 hours</c:v>
                </c:pt>
                <c:pt idx="5">
                  <c:v>&gt;4 hours</c:v>
                </c:pt>
                <c:pt idx="6">
                  <c:v>Unknown</c:v>
                </c:pt>
                <c:pt idx="7">
                  <c:v>No response</c:v>
                </c:pt>
              </c:strCache>
            </c:strRef>
          </c:cat>
          <c:val>
            <c:numRef>
              <c:f>'Participant time'!$Z$4:$Z$11</c:f>
              <c:numCache>
                <c:formatCode>0%</c:formatCode>
                <c:ptCount val="8"/>
                <c:pt idx="0">
                  <c:v>6.7796610169491497E-2</c:v>
                </c:pt>
                <c:pt idx="1">
                  <c:v>0.22881355932203401</c:v>
                </c:pt>
                <c:pt idx="2">
                  <c:v>0.12711864406779699</c:v>
                </c:pt>
                <c:pt idx="3">
                  <c:v>4.2372881355932202E-2</c:v>
                </c:pt>
                <c:pt idx="4">
                  <c:v>5.0847457627118599E-2</c:v>
                </c:pt>
                <c:pt idx="5">
                  <c:v>8.4745762711864406E-3</c:v>
                </c:pt>
                <c:pt idx="6">
                  <c:v>0.11864406779661001</c:v>
                </c:pt>
                <c:pt idx="7">
                  <c:v>0.35593220338983</c:v>
                </c:pt>
              </c:numCache>
            </c:numRef>
          </c:val>
        </c:ser>
        <c:ser>
          <c:idx val="2"/>
          <c:order val="2"/>
          <c:tx>
            <c:strRef>
              <c:f>'Participant time'!$AA$3</c:f>
              <c:strCache>
                <c:ptCount val="1"/>
                <c:pt idx="0">
                  <c:v>Child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'Participant time'!$X$4:$X$11</c:f>
              <c:strCache>
                <c:ptCount val="8"/>
                <c:pt idx="0">
                  <c:v>None</c:v>
                </c:pt>
                <c:pt idx="1">
                  <c:v>0.1-1 hour</c:v>
                </c:pt>
                <c:pt idx="2">
                  <c:v>1.1-2 hours</c:v>
                </c:pt>
                <c:pt idx="3">
                  <c:v>2.1-3 hours</c:v>
                </c:pt>
                <c:pt idx="4">
                  <c:v>3.1-4 hours</c:v>
                </c:pt>
                <c:pt idx="5">
                  <c:v>&gt;4 hours</c:v>
                </c:pt>
                <c:pt idx="6">
                  <c:v>Unknown</c:v>
                </c:pt>
                <c:pt idx="7">
                  <c:v>No response</c:v>
                </c:pt>
              </c:strCache>
            </c:strRef>
          </c:cat>
          <c:val>
            <c:numRef>
              <c:f>'Participant time'!$AA$4:$AA$11</c:f>
              <c:numCache>
                <c:formatCode>0%</c:formatCode>
                <c:ptCount val="8"/>
                <c:pt idx="0">
                  <c:v>6.7796610169491497E-2</c:v>
                </c:pt>
                <c:pt idx="1">
                  <c:v>0.25423728813559299</c:v>
                </c:pt>
                <c:pt idx="2">
                  <c:v>6.7796610169491497E-2</c:v>
                </c:pt>
                <c:pt idx="3">
                  <c:v>1.6949152542372899E-2</c:v>
                </c:pt>
                <c:pt idx="4">
                  <c:v>1.6949152542372899E-2</c:v>
                </c:pt>
                <c:pt idx="5">
                  <c:v>1.6949152542372899E-2</c:v>
                </c:pt>
                <c:pt idx="6">
                  <c:v>0.13559322033898299</c:v>
                </c:pt>
                <c:pt idx="7">
                  <c:v>0.42372881355932202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785536"/>
        <c:axId val="133786096"/>
      </c:barChart>
      <c:catAx>
        <c:axId val="13378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786096"/>
        <c:crosses val="autoZero"/>
        <c:auto val="1"/>
        <c:lblAlgn val="ctr"/>
        <c:lblOffset val="100"/>
        <c:noMultiLvlLbl val="0"/>
      </c:catAx>
      <c:valAx>
        <c:axId val="13378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785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463692903452201"/>
          <c:y val="4.6196055086396501E-2"/>
          <c:w val="0.35046791750279299"/>
          <c:h val="6.41952785929779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>
                <a:solidFill>
                  <a:schemeClr val="bg2"/>
                </a:solidFill>
              </a:rPr>
              <a:t>Adult (&gt;1</a:t>
            </a:r>
            <a:r>
              <a:rPr lang="en-US" sz="2000" baseline="0" dirty="0" smtClean="0">
                <a:solidFill>
                  <a:schemeClr val="bg2"/>
                </a:solidFill>
              </a:rPr>
              <a:t>8 years of age)</a:t>
            </a:r>
            <a:endParaRPr lang="en-US" sz="2000" dirty="0">
              <a:solidFill>
                <a:schemeClr val="bg2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Sheet6!$Q$4</c:f>
              <c:strCache>
                <c:ptCount val="1"/>
                <c:pt idx="0">
                  <c:v>Adult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Sheet6!$P$5:$P$7</c:f>
              <c:strCache>
                <c:ptCount val="3"/>
                <c:pt idx="0">
                  <c:v>Average of proportion of visit spent in DIRECT soil contact </c:v>
                </c:pt>
                <c:pt idx="1">
                  <c:v>Average of proportion of visit spent in INDIRECT soil contact </c:v>
                </c:pt>
                <c:pt idx="2">
                  <c:v>Average of proportion of visit spent in NO soil contact </c:v>
                </c:pt>
              </c:strCache>
            </c:strRef>
          </c:cat>
          <c:val>
            <c:numRef>
              <c:f>Sheet6!$Q$5:$Q$7</c:f>
              <c:numCache>
                <c:formatCode>0.0</c:formatCode>
                <c:ptCount val="3"/>
                <c:pt idx="0">
                  <c:v>64.123809523809456</c:v>
                </c:pt>
                <c:pt idx="1">
                  <c:v>26.6952380952381</c:v>
                </c:pt>
                <c:pt idx="2">
                  <c:v>7.1238095238095216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Sheet6!$V$4</c:f>
              <c:strCache>
                <c:ptCount val="1"/>
                <c:pt idx="0">
                  <c:v>Youth (6-17 years of age)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Sheet6!$U$5:$U$7</c:f>
              <c:strCache>
                <c:ptCount val="3"/>
                <c:pt idx="0">
                  <c:v>Average of proportion of visit spent in DIRECT soil contact </c:v>
                </c:pt>
                <c:pt idx="1">
                  <c:v>Average of proportion of visit spent in INDIRECT soil contact </c:v>
                </c:pt>
                <c:pt idx="2">
                  <c:v>Average of proportion of visit spent in NO soil contact </c:v>
                </c:pt>
              </c:strCache>
            </c:strRef>
          </c:cat>
          <c:val>
            <c:numRef>
              <c:f>Sheet6!$V$5:$V$7</c:f>
              <c:numCache>
                <c:formatCode>0.0</c:formatCode>
                <c:ptCount val="3"/>
                <c:pt idx="0">
                  <c:v>47.639344260000001</c:v>
                </c:pt>
                <c:pt idx="1">
                  <c:v>40.98360655999997</c:v>
                </c:pt>
                <c:pt idx="2">
                  <c:v>9.2295081969999995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57410234656616"/>
          <c:y val="0.26694561485820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Sheet6!$Z$4</c:f>
              <c:strCache>
                <c:ptCount val="1"/>
                <c:pt idx="0">
                  <c:v>Child (&lt;6 years of age)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Sheet6!$Y$5:$Y$7</c:f>
              <c:strCache>
                <c:ptCount val="3"/>
                <c:pt idx="0">
                  <c:v>Average of proportion of visit spent in DIRECT soil contact </c:v>
                </c:pt>
                <c:pt idx="1">
                  <c:v>Average of proportion of visit spent in INDIRECT soil contact </c:v>
                </c:pt>
                <c:pt idx="2">
                  <c:v>Average of proportion of visit spent in NO soil contact </c:v>
                </c:pt>
              </c:strCache>
            </c:strRef>
          </c:cat>
          <c:val>
            <c:numRef>
              <c:f>Sheet6!$Z$5:$Z$7</c:f>
              <c:numCache>
                <c:formatCode>0.0</c:formatCode>
                <c:ptCount val="3"/>
                <c:pt idx="0">
                  <c:v>38.119565217391298</c:v>
                </c:pt>
                <c:pt idx="1">
                  <c:v>51.25</c:v>
                </c:pt>
                <c:pt idx="2">
                  <c:v>8.4782608695652169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2073683037634195"/>
          <c:y val="0.24048516385238"/>
          <c:w val="0.27198773083753802"/>
          <c:h val="0.75393466232643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'infrequent visitors'!$G$3:$G$13</c:f>
              <c:strCache>
                <c:ptCount val="11"/>
                <c:pt idx="0">
                  <c:v>0</c:v>
                </c:pt>
                <c:pt idx="1">
                  <c:v>1-24</c:v>
                </c:pt>
                <c:pt idx="2">
                  <c:v>25-49</c:v>
                </c:pt>
                <c:pt idx="3">
                  <c:v>50-99</c:v>
                </c:pt>
                <c:pt idx="4">
                  <c:v>100-149</c:v>
                </c:pt>
                <c:pt idx="5">
                  <c:v>150-199</c:v>
                </c:pt>
                <c:pt idx="6">
                  <c:v>200-249</c:v>
                </c:pt>
                <c:pt idx="7">
                  <c:v>250-299</c:v>
                </c:pt>
                <c:pt idx="8">
                  <c:v>300-499</c:v>
                </c:pt>
                <c:pt idx="9">
                  <c:v>500+</c:v>
                </c:pt>
                <c:pt idx="10">
                  <c:v>No response</c:v>
                </c:pt>
              </c:strCache>
            </c:strRef>
          </c:cat>
          <c:val>
            <c:numRef>
              <c:f>'infrequent visitors'!$H$3:$H$13</c:f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'infrequent visitors'!$G$3:$G$13</c:f>
              <c:strCache>
                <c:ptCount val="11"/>
                <c:pt idx="0">
                  <c:v>0</c:v>
                </c:pt>
                <c:pt idx="1">
                  <c:v>1-24</c:v>
                </c:pt>
                <c:pt idx="2">
                  <c:v>25-49</c:v>
                </c:pt>
                <c:pt idx="3">
                  <c:v>50-99</c:v>
                </c:pt>
                <c:pt idx="4">
                  <c:v>100-149</c:v>
                </c:pt>
                <c:pt idx="5">
                  <c:v>150-199</c:v>
                </c:pt>
                <c:pt idx="6">
                  <c:v>200-249</c:v>
                </c:pt>
                <c:pt idx="7">
                  <c:v>250-299</c:v>
                </c:pt>
                <c:pt idx="8">
                  <c:v>300-499</c:v>
                </c:pt>
                <c:pt idx="9">
                  <c:v>500+</c:v>
                </c:pt>
                <c:pt idx="10">
                  <c:v>No response</c:v>
                </c:pt>
              </c:strCache>
            </c:strRef>
          </c:cat>
          <c:val>
            <c:numRef>
              <c:f>'infrequent visitors'!$I$3:$I$13</c:f>
              <c:numCache>
                <c:formatCode>0%</c:formatCode>
                <c:ptCount val="11"/>
                <c:pt idx="0">
                  <c:v>0.152542372881356</c:v>
                </c:pt>
                <c:pt idx="1">
                  <c:v>0.31355932203389802</c:v>
                </c:pt>
                <c:pt idx="2">
                  <c:v>0.13559322033898299</c:v>
                </c:pt>
                <c:pt idx="3">
                  <c:v>0.101694915254237</c:v>
                </c:pt>
                <c:pt idx="4">
                  <c:v>5.0847457627118599E-2</c:v>
                </c:pt>
                <c:pt idx="5">
                  <c:v>1.6949152542372899E-2</c:v>
                </c:pt>
                <c:pt idx="6">
                  <c:v>1.6949152542372899E-2</c:v>
                </c:pt>
                <c:pt idx="7">
                  <c:v>8.4745762711864406E-3</c:v>
                </c:pt>
                <c:pt idx="8">
                  <c:v>1.6949152542372899E-2</c:v>
                </c:pt>
                <c:pt idx="9">
                  <c:v>1.6949152542372899E-2</c:v>
                </c:pt>
                <c:pt idx="10">
                  <c:v>0.169491525423729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000992"/>
        <c:axId val="134001552"/>
      </c:barChart>
      <c:catAx>
        <c:axId val="13400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34001552"/>
        <c:crosses val="autoZero"/>
        <c:auto val="1"/>
        <c:lblAlgn val="ctr"/>
        <c:lblOffset val="100"/>
        <c:noMultiLvlLbl val="0"/>
      </c:catAx>
      <c:valAx>
        <c:axId val="134001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>
                    <a:solidFill>
                      <a:schemeClr val="bg2"/>
                    </a:solidFill>
                  </a:rPr>
                  <a:t>Percentage of gardens or farms</a:t>
                </a:r>
                <a:endParaRPr lang="en-US" sz="1800" dirty="0">
                  <a:solidFill>
                    <a:schemeClr val="bg2"/>
                  </a:solidFill>
                </a:endParaRPr>
              </a:p>
            </c:rich>
          </c:tx>
          <c:layout>
            <c:manualLayout>
              <c:xMode val="edge"/>
              <c:yMode val="edge"/>
              <c:x val="6.9688965526021104E-3"/>
              <c:y val="0.156597861605908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0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'Time infreq visitors'!$H$3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FF7F7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'Time infreq visitors'!$G$4:$G$11</c:f>
              <c:strCache>
                <c:ptCount val="8"/>
                <c:pt idx="0">
                  <c:v>No infrequent visitors</c:v>
                </c:pt>
                <c:pt idx="1">
                  <c:v>0.1-1 hours</c:v>
                </c:pt>
                <c:pt idx="2">
                  <c:v>1.1-2 hours</c:v>
                </c:pt>
                <c:pt idx="3">
                  <c:v>2.1-3 hours</c:v>
                </c:pt>
                <c:pt idx="4">
                  <c:v>3.1-4 hours</c:v>
                </c:pt>
                <c:pt idx="5">
                  <c:v>&gt;4 hours</c:v>
                </c:pt>
                <c:pt idx="6">
                  <c:v>Unknown</c:v>
                </c:pt>
                <c:pt idx="7">
                  <c:v>No response</c:v>
                </c:pt>
              </c:strCache>
            </c:strRef>
          </c:cat>
          <c:val>
            <c:numRef>
              <c:f>'Time infreq visitors'!$H$4:$H$11</c:f>
              <c:numCache>
                <c:formatCode>0%</c:formatCode>
                <c:ptCount val="8"/>
                <c:pt idx="0">
                  <c:v>0.152542372881356</c:v>
                </c:pt>
                <c:pt idx="1">
                  <c:v>0.144067796610169</c:v>
                </c:pt>
                <c:pt idx="2">
                  <c:v>0.25423728813559299</c:v>
                </c:pt>
                <c:pt idx="3">
                  <c:v>0.144067796610169</c:v>
                </c:pt>
                <c:pt idx="4">
                  <c:v>0.101694915254237</c:v>
                </c:pt>
                <c:pt idx="5">
                  <c:v>2.5423728813559299E-2</c:v>
                </c:pt>
                <c:pt idx="6">
                  <c:v>8.4745762711864406E-3</c:v>
                </c:pt>
                <c:pt idx="7">
                  <c:v>0.17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Sheet2!$K$4</c:f>
              <c:strCache>
                <c:ptCount val="1"/>
                <c:pt idx="0">
                  <c:v>Percent of sites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Sheet2!$J$5:$J$10</c:f>
              <c:strCache>
                <c:ptCount val="6"/>
                <c:pt idx="0">
                  <c:v>No irrigation water</c:v>
                </c:pt>
                <c:pt idx="1">
                  <c:v>Municipal</c:v>
                </c:pt>
                <c:pt idx="2">
                  <c:v>Rain barrel</c:v>
                </c:pt>
                <c:pt idx="3">
                  <c:v>Municipal, stored in barrel</c:v>
                </c:pt>
                <c:pt idx="4">
                  <c:v>Municipal, stored in tanks</c:v>
                </c:pt>
                <c:pt idx="5">
                  <c:v>Aquaponics system</c:v>
                </c:pt>
              </c:strCache>
            </c:strRef>
          </c:cat>
          <c:val>
            <c:numRef>
              <c:f>Sheet2!$K$5:$K$10</c:f>
              <c:numCache>
                <c:formatCode>0%</c:formatCode>
                <c:ptCount val="6"/>
                <c:pt idx="0">
                  <c:v>0.12711864406779699</c:v>
                </c:pt>
                <c:pt idx="1">
                  <c:v>0.78813559322033899</c:v>
                </c:pt>
                <c:pt idx="2">
                  <c:v>0.161016949152542</c:v>
                </c:pt>
                <c:pt idx="3">
                  <c:v>2.5423728813559299E-2</c:v>
                </c:pt>
                <c:pt idx="4">
                  <c:v>1.6949152542372899E-2</c:v>
                </c:pt>
                <c:pt idx="5">
                  <c:v>8.4745762711864406E-3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796176"/>
        <c:axId val="134796736"/>
      </c:barChart>
      <c:catAx>
        <c:axId val="13479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96736"/>
        <c:crosses val="autoZero"/>
        <c:auto val="1"/>
        <c:lblAlgn val="ctr"/>
        <c:lblOffset val="100"/>
        <c:noMultiLvlLbl val="0"/>
      </c:catAx>
      <c:valAx>
        <c:axId val="134796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>
                    <a:solidFill>
                      <a:schemeClr val="bg2"/>
                    </a:solidFill>
                  </a:rPr>
                  <a:t>Percentage</a:t>
                </a:r>
                <a:r>
                  <a:rPr lang="en-US" sz="1800" baseline="0" dirty="0" smtClean="0">
                    <a:solidFill>
                      <a:schemeClr val="bg2"/>
                    </a:solidFill>
                  </a:rPr>
                  <a:t> of gardens or farms</a:t>
                </a:r>
                <a:endParaRPr lang="en-US" sz="1800" dirty="0">
                  <a:solidFill>
                    <a:schemeClr val="bg2"/>
                  </a:solidFill>
                </a:endParaRPr>
              </a:p>
            </c:rich>
          </c:tx>
          <c:layout>
            <c:manualLayout>
              <c:xMode val="edge"/>
              <c:yMode val="edge"/>
              <c:x val="6.8756875687568698E-3"/>
              <c:y val="0.1295424318310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9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'Site year'!$E$17:$E$26</c:f>
              <c:strCache>
                <c:ptCount val="10"/>
                <c:pt idx="0">
                  <c:v>Before 1980</c:v>
                </c:pt>
                <c:pt idx="1">
                  <c:v>1981-1985 </c:v>
                </c:pt>
                <c:pt idx="2">
                  <c:v>1986-1990</c:v>
                </c:pt>
                <c:pt idx="3">
                  <c:v>1991-1995</c:v>
                </c:pt>
                <c:pt idx="4">
                  <c:v>1996-2000</c:v>
                </c:pt>
                <c:pt idx="5">
                  <c:v>2001-2005</c:v>
                </c:pt>
                <c:pt idx="6">
                  <c:v>2006-2010</c:v>
                </c:pt>
                <c:pt idx="7">
                  <c:v>2011-2015</c:v>
                </c:pt>
                <c:pt idx="8">
                  <c:v>2016-2018</c:v>
                </c:pt>
                <c:pt idx="9">
                  <c:v>Unknown</c:v>
                </c:pt>
              </c:strCache>
            </c:strRef>
          </c:cat>
          <c:val>
            <c:numRef>
              <c:f>'Site year'!$F$17:$F$26</c:f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'Site year'!$E$17:$E$26</c:f>
              <c:strCache>
                <c:ptCount val="10"/>
                <c:pt idx="0">
                  <c:v>Before 1980</c:v>
                </c:pt>
                <c:pt idx="1">
                  <c:v>1981-1985 </c:v>
                </c:pt>
                <c:pt idx="2">
                  <c:v>1986-1990</c:v>
                </c:pt>
                <c:pt idx="3">
                  <c:v>1991-1995</c:v>
                </c:pt>
                <c:pt idx="4">
                  <c:v>1996-2000</c:v>
                </c:pt>
                <c:pt idx="5">
                  <c:v>2001-2005</c:v>
                </c:pt>
                <c:pt idx="6">
                  <c:v>2006-2010</c:v>
                </c:pt>
                <c:pt idx="7">
                  <c:v>2011-2015</c:v>
                </c:pt>
                <c:pt idx="8">
                  <c:v>2016-2018</c:v>
                </c:pt>
                <c:pt idx="9">
                  <c:v>Unknown</c:v>
                </c:pt>
              </c:strCache>
            </c:strRef>
          </c:cat>
          <c:val>
            <c:numRef>
              <c:f>'Site year'!$G$17:$G$26</c:f>
              <c:numCache>
                <c:formatCode>0%</c:formatCode>
                <c:ptCount val="10"/>
                <c:pt idx="0">
                  <c:v>1.6949152542372899E-2</c:v>
                </c:pt>
                <c:pt idx="1">
                  <c:v>5.0847457627118599E-2</c:v>
                </c:pt>
                <c:pt idx="2">
                  <c:v>4.2372881355932202E-2</c:v>
                </c:pt>
                <c:pt idx="3">
                  <c:v>2.5423728813559299E-2</c:v>
                </c:pt>
                <c:pt idx="4">
                  <c:v>1.6949152542372899E-2</c:v>
                </c:pt>
                <c:pt idx="5">
                  <c:v>4.2372881355932202E-2</c:v>
                </c:pt>
                <c:pt idx="6">
                  <c:v>0.177966101694915</c:v>
                </c:pt>
                <c:pt idx="7">
                  <c:v>0.37288135593220301</c:v>
                </c:pt>
                <c:pt idx="8">
                  <c:v>0.152542372881356</c:v>
                </c:pt>
                <c:pt idx="9">
                  <c:v>0.101694915254237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183520"/>
        <c:axId val="132184080"/>
      </c:barChart>
      <c:catAx>
        <c:axId val="13218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132184080"/>
        <c:crosses val="autoZero"/>
        <c:auto val="1"/>
        <c:lblAlgn val="ctr"/>
        <c:lblOffset val="100"/>
        <c:noMultiLvlLbl val="0"/>
      </c:catAx>
      <c:valAx>
        <c:axId val="13218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>
                    <a:solidFill>
                      <a:schemeClr val="bg2"/>
                    </a:solidFill>
                  </a:rPr>
                  <a:t>Percentage of farms or gardens</a:t>
                </a:r>
                <a:endParaRPr lang="en-US" sz="1600" dirty="0">
                  <a:solidFill>
                    <a:schemeClr val="bg2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4374522533217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18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C3FFE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F16F6F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3814221912686001"/>
                  <c:y val="0.175235141409257"/>
                </c:manualLayout>
              </c:layout>
              <c:tx>
                <c:rich>
                  <a:bodyPr/>
                  <a:lstStyle/>
                  <a:p>
                    <a:fld id="{0D258CE3-6356-954C-9A61-B50D25350D41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3C2619C3-8FB7-7245-9389-33997E52DD0A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4.5471173275732399E-2"/>
                  <c:y val="-1.38777878078145E-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778118020691"/>
                      <c:h val="0.13342779231207899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183601424016931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'Site access'!$E$39:$E$45</c:f>
              <c:strCache>
                <c:ptCount val="7"/>
                <c:pt idx="0">
                  <c:v>Private, Non-Commercial Property</c:v>
                </c:pt>
                <c:pt idx="1">
                  <c:v>Adopt-A-Lot Program</c:v>
                </c:pt>
                <c:pt idx="2">
                  <c:v>City Property</c:v>
                </c:pt>
                <c:pt idx="3">
                  <c:v>Gardener's Personal Property</c:v>
                </c:pt>
                <c:pt idx="4">
                  <c:v>Business Property</c:v>
                </c:pt>
                <c:pt idx="5">
                  <c:v>Unknown to gardener</c:v>
                </c:pt>
                <c:pt idx="6">
                  <c:v>No response</c:v>
                </c:pt>
              </c:strCache>
            </c:strRef>
          </c:cat>
          <c:val>
            <c:numRef>
              <c:f>'Site access'!$F$39:$F$45</c:f>
              <c:numCache>
                <c:formatCode>General</c:formatCode>
                <c:ptCount val="7"/>
                <c:pt idx="0">
                  <c:v>41.5</c:v>
                </c:pt>
                <c:pt idx="1">
                  <c:v>31</c:v>
                </c:pt>
                <c:pt idx="2">
                  <c:v>27.5</c:v>
                </c:pt>
                <c:pt idx="3">
                  <c:v>12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'Mode of production'!$G$4</c:f>
              <c:strCache>
                <c:ptCount val="1"/>
                <c:pt idx="0">
                  <c:v>Percent of sites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'Mode of production'!$F$5:$F$12</c:f>
              <c:strCache>
                <c:ptCount val="8"/>
                <c:pt idx="0">
                  <c:v>Framed raised bed</c:v>
                </c:pt>
                <c:pt idx="1">
                  <c:v>Open raised bed</c:v>
                </c:pt>
                <c:pt idx="2">
                  <c:v>In ground</c:v>
                </c:pt>
                <c:pt idx="3">
                  <c:v>Hoophouse or greenhouse</c:v>
                </c:pt>
                <c:pt idx="4">
                  <c:v>Orchard</c:v>
                </c:pt>
                <c:pt idx="5">
                  <c:v>Non-edible vegetation</c:v>
                </c:pt>
                <c:pt idx="6">
                  <c:v>Container</c:v>
                </c:pt>
                <c:pt idx="7">
                  <c:v>Straw bale growing</c:v>
                </c:pt>
              </c:strCache>
            </c:strRef>
          </c:cat>
          <c:val>
            <c:numRef>
              <c:f>'Mode of production'!$G$5:$G$12</c:f>
              <c:numCache>
                <c:formatCode>0%</c:formatCode>
                <c:ptCount val="8"/>
                <c:pt idx="0">
                  <c:v>0.59322033898305104</c:v>
                </c:pt>
                <c:pt idx="1">
                  <c:v>0.38135593220338998</c:v>
                </c:pt>
                <c:pt idx="2">
                  <c:v>0.186440677966102</c:v>
                </c:pt>
                <c:pt idx="3">
                  <c:v>0.11864406779661001</c:v>
                </c:pt>
                <c:pt idx="4">
                  <c:v>7.6271186440677999E-2</c:v>
                </c:pt>
                <c:pt idx="5">
                  <c:v>5.93220338983051E-2</c:v>
                </c:pt>
                <c:pt idx="6">
                  <c:v>4.2372881355932202E-2</c:v>
                </c:pt>
                <c:pt idx="7">
                  <c:v>8.4745762711864406E-3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537648"/>
        <c:axId val="131538208"/>
      </c:barChart>
      <c:catAx>
        <c:axId val="13153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538208"/>
        <c:crosses val="autoZero"/>
        <c:auto val="1"/>
        <c:lblAlgn val="ctr"/>
        <c:lblOffset val="100"/>
        <c:noMultiLvlLbl val="0"/>
      </c:catAx>
      <c:valAx>
        <c:axId val="13153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bg2"/>
                    </a:solidFill>
                  </a:rPr>
                  <a:t>Percentage</a:t>
                </a:r>
                <a:r>
                  <a:rPr lang="en-US" sz="1800" baseline="0">
                    <a:solidFill>
                      <a:schemeClr val="bg2"/>
                    </a:solidFill>
                  </a:rPr>
                  <a:t> of sites using method</a:t>
                </a:r>
                <a:endParaRPr lang="en-US" sz="1800">
                  <a:solidFill>
                    <a:schemeClr val="bg2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53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'Imported soil'!$D$4:$D$6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 response</c:v>
                </c:pt>
              </c:strCache>
            </c:strRef>
          </c:cat>
          <c:val>
            <c:numRef>
              <c:f>'Imported soil'!$E$4:$E$6</c:f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2430196731639299"/>
                  <c:y val="0.12425293949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394923746837"/>
                      <c:h val="0.1319829836186499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7.5047940185420506E-2"/>
                  <c:y val="-1.87824554801198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94193007945198"/>
                      <c:h val="0.14040607873523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'Imported soil'!$D$4:$D$6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 response</c:v>
                </c:pt>
              </c:strCache>
            </c:strRef>
          </c:cat>
          <c:val>
            <c:numRef>
              <c:f>'Imported soil'!$F$4:$F$6</c:f>
              <c:numCache>
                <c:formatCode>0%</c:formatCode>
                <c:ptCount val="3"/>
                <c:pt idx="0">
                  <c:v>0.90677966101694896</c:v>
                </c:pt>
                <c:pt idx="1">
                  <c:v>4.2372881355932202E-2</c:v>
                </c:pt>
                <c:pt idx="2">
                  <c:v>5.0847457627118599E-2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57114919793999"/>
          <c:y val="0.15427908310632599"/>
          <c:w val="0.67562064497308905"/>
          <c:h val="0.81220384780106603"/>
        </c:manualLayout>
      </c:layout>
      <c:pieChart>
        <c:varyColors val="1"/>
        <c:ser>
          <c:idx val="0"/>
          <c:order val="0"/>
          <c:tx>
            <c:strRef>
              <c:f>'Most recent soil test'!$B$12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16F6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layout>
                <c:manualLayout>
                  <c:x val="-0.30971092292215802"/>
                  <c:y val="7.82210225890652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397786083751602"/>
                      <c:h val="0.1407035309671839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'Most recent soil test'!$A$13:$A$18</c:f>
              <c:strCache>
                <c:ptCount val="6"/>
                <c:pt idx="0">
                  <c:v>Soil never tested</c:v>
                </c:pt>
                <c:pt idx="1">
                  <c:v>Tested within last year</c:v>
                </c:pt>
                <c:pt idx="2">
                  <c:v>Tested within last 5 years</c:v>
                </c:pt>
                <c:pt idx="3">
                  <c:v>Tested over 5 years ago</c:v>
                </c:pt>
                <c:pt idx="4">
                  <c:v>No response</c:v>
                </c:pt>
                <c:pt idx="5">
                  <c:v>Tested, but unsure when</c:v>
                </c:pt>
              </c:strCache>
            </c:strRef>
          </c:cat>
          <c:val>
            <c:numRef>
              <c:f>'Most recent soil test'!$B$13:$B$18</c:f>
              <c:numCache>
                <c:formatCode>General</c:formatCode>
                <c:ptCount val="6"/>
                <c:pt idx="0">
                  <c:v>42</c:v>
                </c:pt>
                <c:pt idx="1">
                  <c:v>27</c:v>
                </c:pt>
                <c:pt idx="2">
                  <c:v>22</c:v>
                </c:pt>
                <c:pt idx="3">
                  <c:v>14</c:v>
                </c:pt>
                <c:pt idx="4">
                  <c:v>12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'Previous contaminants'!$G$3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'Previous contaminants'!$E$4:$E$12</c:f>
              <c:strCache>
                <c:ptCount val="9"/>
                <c:pt idx="0">
                  <c:v>Soil not tested</c:v>
                </c:pt>
                <c:pt idx="1">
                  <c:v>Lead</c:v>
                </c:pt>
                <c:pt idx="2">
                  <c:v>Other heavy metals</c:v>
                </c:pt>
                <c:pt idx="3">
                  <c:v>Nutrients</c:v>
                </c:pt>
                <c:pt idx="4">
                  <c:v>pH</c:v>
                </c:pt>
                <c:pt idx="5">
                  <c:v>Nitrates</c:v>
                </c:pt>
                <c:pt idx="6">
                  <c:v>Solvents/fuel</c:v>
                </c:pt>
                <c:pt idx="7">
                  <c:v>Organic matter</c:v>
                </c:pt>
                <c:pt idx="8">
                  <c:v>Unknown</c:v>
                </c:pt>
              </c:strCache>
            </c:strRef>
          </c:cat>
          <c:val>
            <c:numRef>
              <c:f>'Previous contaminants'!$G$4:$G$12</c:f>
              <c:numCache>
                <c:formatCode>0%</c:formatCode>
                <c:ptCount val="9"/>
                <c:pt idx="0">
                  <c:v>0.35593220338983</c:v>
                </c:pt>
                <c:pt idx="1">
                  <c:v>0.322033898305085</c:v>
                </c:pt>
                <c:pt idx="2">
                  <c:v>0.152542372881356</c:v>
                </c:pt>
                <c:pt idx="3">
                  <c:v>7.6271186440677999E-2</c:v>
                </c:pt>
                <c:pt idx="4">
                  <c:v>3.3898305084745797E-2</c:v>
                </c:pt>
                <c:pt idx="5">
                  <c:v>8.4745762711864406E-3</c:v>
                </c:pt>
                <c:pt idx="6">
                  <c:v>8.4745762711864406E-3</c:v>
                </c:pt>
                <c:pt idx="7">
                  <c:v>8.4745762711864406E-3</c:v>
                </c:pt>
                <c:pt idx="8">
                  <c:v>3.3898305084745797E-2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3122080"/>
        <c:axId val="133122640"/>
      </c:barChart>
      <c:catAx>
        <c:axId val="13312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122640"/>
        <c:crosses val="autoZero"/>
        <c:auto val="1"/>
        <c:lblAlgn val="ctr"/>
        <c:lblOffset val="100"/>
        <c:noMultiLvlLbl val="0"/>
      </c:catAx>
      <c:valAx>
        <c:axId val="13312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>
                    <a:solidFill>
                      <a:schemeClr val="bg2"/>
                    </a:solidFill>
                  </a:rPr>
                  <a:t>Percentage of gardens</a:t>
                </a:r>
                <a:r>
                  <a:rPr lang="en-US" sz="1600" baseline="0" dirty="0" smtClean="0">
                    <a:solidFill>
                      <a:schemeClr val="bg2"/>
                    </a:solidFill>
                  </a:rPr>
                  <a:t> or farms</a:t>
                </a:r>
                <a:endParaRPr lang="en-US" sz="1600" dirty="0">
                  <a:solidFill>
                    <a:schemeClr val="bg2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544310613104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12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Barrier!$H$4</c:f>
              <c:strCache>
                <c:ptCount val="1"/>
                <c:pt idx="0">
                  <c:v>No. of sites reported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Barrier!$G$5:$G$12</c:f>
              <c:strCache>
                <c:ptCount val="8"/>
                <c:pt idx="0">
                  <c:v>No response</c:v>
                </c:pt>
                <c:pt idx="1">
                  <c:v>No barriers</c:v>
                </c:pt>
                <c:pt idx="2">
                  <c:v>Expense</c:v>
                </c:pt>
                <c:pt idx="3">
                  <c:v>Lack of knowledge*</c:v>
                </c:pt>
                <c:pt idx="4">
                  <c:v>Lack of time</c:v>
                </c:pt>
                <c:pt idx="5">
                  <c:v>Assumption of safety</c:v>
                </c:pt>
                <c:pt idx="6">
                  <c:v>Hadn't considered testing^</c:v>
                </c:pt>
                <c:pt idx="7">
                  <c:v>Other</c:v>
                </c:pt>
              </c:strCache>
            </c:strRef>
          </c:cat>
          <c:val>
            <c:numRef>
              <c:f>Barrier!$H$5:$H$12</c:f>
              <c:numCache>
                <c:formatCode>General</c:formatCode>
                <c:ptCount val="8"/>
                <c:pt idx="0">
                  <c:v>0.38135593220338998</c:v>
                </c:pt>
                <c:pt idx="1">
                  <c:v>0.37288135593220301</c:v>
                </c:pt>
                <c:pt idx="2">
                  <c:v>0.11864406779661001</c:v>
                </c:pt>
                <c:pt idx="3">
                  <c:v>7.6271186440677999E-2</c:v>
                </c:pt>
                <c:pt idx="4">
                  <c:v>3.3898305084745797E-2</c:v>
                </c:pt>
                <c:pt idx="5">
                  <c:v>1.6949152542372899E-2</c:v>
                </c:pt>
                <c:pt idx="6">
                  <c:v>2.5423728813559299E-2</c:v>
                </c:pt>
                <c:pt idx="7">
                  <c:v>2.5423728813559299E-2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450800"/>
        <c:axId val="133451360"/>
      </c:barChart>
      <c:catAx>
        <c:axId val="13345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51360"/>
        <c:crosses val="autoZero"/>
        <c:auto val="1"/>
        <c:lblAlgn val="ctr"/>
        <c:lblOffset val="100"/>
        <c:noMultiLvlLbl val="0"/>
      </c:catAx>
      <c:valAx>
        <c:axId val="13345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bg2"/>
                    </a:solidFill>
                  </a:rPr>
                  <a:t>Percentage of farms or gardens</a:t>
                </a:r>
              </a:p>
            </c:rich>
          </c:tx>
          <c:layout>
            <c:manualLayout>
              <c:xMode val="edge"/>
              <c:yMode val="edge"/>
              <c:x val="8.0160320641282506E-3"/>
              <c:y val="9.25108425617920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5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'Behavior change'!$D$18:$D$28</c:f>
              <c:strCache>
                <c:ptCount val="11"/>
                <c:pt idx="0">
                  <c:v>No response</c:v>
                </c:pt>
                <c:pt idx="1">
                  <c:v>Change growing practices (e.g., use raised beds, wear gloves)</c:v>
                </c:pt>
                <c:pt idx="2">
                  <c:v>Remediate the soil</c:v>
                </c:pt>
                <c:pt idx="3">
                  <c:v>Change the crops grown</c:v>
                </c:pt>
                <c:pt idx="4">
                  <c:v>Stop growing in certain areas</c:v>
                </c:pt>
                <c:pt idx="5">
                  <c:v>Change consumption behaviors (e.g., wash/peel produce)</c:v>
                </c:pt>
                <c:pt idx="6">
                  <c:v>Change who is on the site (e.g., no children or pregnant women)</c:v>
                </c:pt>
                <c:pt idx="7">
                  <c:v>Encourage precaution</c:v>
                </c:pt>
                <c:pt idx="8">
                  <c:v>Remove gardening gear when entering home</c:v>
                </c:pt>
                <c:pt idx="9">
                  <c:v>Other</c:v>
                </c:pt>
                <c:pt idx="10">
                  <c:v>Did not change growing practices</c:v>
                </c:pt>
              </c:strCache>
            </c:strRef>
          </c:cat>
          <c:val>
            <c:numRef>
              <c:f>'Behavior change'!$E$18:$E$28</c:f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'Behavior change'!$D$18:$D$28</c:f>
              <c:strCache>
                <c:ptCount val="11"/>
                <c:pt idx="0">
                  <c:v>No response</c:v>
                </c:pt>
                <c:pt idx="1">
                  <c:v>Change growing practices (e.g., use raised beds, wear gloves)</c:v>
                </c:pt>
                <c:pt idx="2">
                  <c:v>Remediate the soil</c:v>
                </c:pt>
                <c:pt idx="3">
                  <c:v>Change the crops grown</c:v>
                </c:pt>
                <c:pt idx="4">
                  <c:v>Stop growing in certain areas</c:v>
                </c:pt>
                <c:pt idx="5">
                  <c:v>Change consumption behaviors (e.g., wash/peel produce)</c:v>
                </c:pt>
                <c:pt idx="6">
                  <c:v>Change who is on the site (e.g., no children or pregnant women)</c:v>
                </c:pt>
                <c:pt idx="7">
                  <c:v>Encourage precaution</c:v>
                </c:pt>
                <c:pt idx="8">
                  <c:v>Remove gardening gear when entering home</c:v>
                </c:pt>
                <c:pt idx="9">
                  <c:v>Other</c:v>
                </c:pt>
                <c:pt idx="10">
                  <c:v>Did not change growing practices</c:v>
                </c:pt>
              </c:strCache>
            </c:strRef>
          </c:cat>
          <c:val>
            <c:numRef>
              <c:f>'Behavior change'!$F$18:$F$28</c:f>
              <c:numCache>
                <c:formatCode>0%</c:formatCode>
                <c:ptCount val="11"/>
                <c:pt idx="0">
                  <c:v>0.61864406779660996</c:v>
                </c:pt>
                <c:pt idx="1">
                  <c:v>0.11864406779661001</c:v>
                </c:pt>
                <c:pt idx="2">
                  <c:v>0.110169491525424</c:v>
                </c:pt>
                <c:pt idx="3">
                  <c:v>7.6271186440677999E-2</c:v>
                </c:pt>
                <c:pt idx="4">
                  <c:v>5.93220338983051E-2</c:v>
                </c:pt>
                <c:pt idx="5">
                  <c:v>2.5423728813559299E-2</c:v>
                </c:pt>
                <c:pt idx="6">
                  <c:v>1.6949152542372899E-2</c:v>
                </c:pt>
                <c:pt idx="7">
                  <c:v>1.6949152542372899E-2</c:v>
                </c:pt>
                <c:pt idx="8">
                  <c:v>0</c:v>
                </c:pt>
                <c:pt idx="9">
                  <c:v>2.5423728813559299E-2</c:v>
                </c:pt>
                <c:pt idx="10">
                  <c:v>9.3220338983050793E-2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597120"/>
        <c:axId val="133597680"/>
      </c:barChart>
      <c:catAx>
        <c:axId val="1335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97680"/>
        <c:crosses val="autoZero"/>
        <c:auto val="1"/>
        <c:lblAlgn val="ctr"/>
        <c:lblOffset val="100"/>
        <c:noMultiLvlLbl val="0"/>
      </c:catAx>
      <c:valAx>
        <c:axId val="13359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>
                    <a:solidFill>
                      <a:schemeClr val="bg2"/>
                    </a:solidFill>
                  </a:rPr>
                  <a:t>Percentage</a:t>
                </a:r>
                <a:r>
                  <a:rPr lang="en-US" sz="1400" baseline="0" dirty="0" smtClean="0">
                    <a:solidFill>
                      <a:schemeClr val="bg2"/>
                    </a:solidFill>
                  </a:rPr>
                  <a:t> of gardens or farms</a:t>
                </a:r>
                <a:endParaRPr lang="en-US" sz="1400" dirty="0">
                  <a:solidFill>
                    <a:schemeClr val="bg2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1147363855144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59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4247D-7ACD-F145-A99B-9EE73ACA054A}" type="doc">
      <dgm:prSet loTypeId="urn:microsoft.com/office/officeart/2005/8/layout/vList5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837500D-ED8E-2348-9A64-6DE9CE991927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Leafy greens</a:t>
          </a:r>
          <a:endParaRPr lang="en-US" dirty="0"/>
        </a:p>
      </dgm:t>
    </dgm:pt>
    <dgm:pt modelId="{071D313E-89EC-4F4E-AFB8-497A27753454}" type="parTrans" cxnId="{AB906221-DA02-B046-AC4E-7F4F4DA6C900}">
      <dgm:prSet/>
      <dgm:spPr/>
      <dgm:t>
        <a:bodyPr/>
        <a:lstStyle/>
        <a:p>
          <a:endParaRPr lang="en-US"/>
        </a:p>
      </dgm:t>
    </dgm:pt>
    <dgm:pt modelId="{A4425D3D-6F47-2F4F-A33B-E298D2CEB64B}" type="sibTrans" cxnId="{AB906221-DA02-B046-AC4E-7F4F4DA6C900}">
      <dgm:prSet/>
      <dgm:spPr/>
      <dgm:t>
        <a:bodyPr/>
        <a:lstStyle/>
        <a:p>
          <a:endParaRPr lang="en-US"/>
        </a:p>
      </dgm:t>
    </dgm:pt>
    <dgm:pt modelId="{EEB01EE6-BD30-8A45-9251-54CEDACE6122}">
      <dgm:prSet phldrT="[Text]" custT="1"/>
      <dgm:spPr/>
      <dgm:t>
        <a:bodyPr lIns="182880" tIns="0" rIns="0" bIns="0"/>
        <a:lstStyle/>
        <a:p>
          <a:r>
            <a:rPr lang="en-US" sz="1800" dirty="0" smtClean="0"/>
            <a:t>Kale</a:t>
          </a:r>
          <a:endParaRPr lang="en-US" sz="1800" dirty="0"/>
        </a:p>
      </dgm:t>
    </dgm:pt>
    <dgm:pt modelId="{BA150634-187D-6A4A-BFB6-5C858CAADF54}" type="parTrans" cxnId="{23A0AA13-8D5F-FC43-B720-AE3F58F3A2AB}">
      <dgm:prSet/>
      <dgm:spPr/>
      <dgm:t>
        <a:bodyPr/>
        <a:lstStyle/>
        <a:p>
          <a:endParaRPr lang="en-US"/>
        </a:p>
      </dgm:t>
    </dgm:pt>
    <dgm:pt modelId="{6CCE20D5-BE92-E44C-989F-70D87BBAFFEE}" type="sibTrans" cxnId="{23A0AA13-8D5F-FC43-B720-AE3F58F3A2AB}">
      <dgm:prSet/>
      <dgm:spPr/>
      <dgm:t>
        <a:bodyPr/>
        <a:lstStyle/>
        <a:p>
          <a:endParaRPr lang="en-US"/>
        </a:p>
      </dgm:t>
    </dgm:pt>
    <dgm:pt modelId="{F0AE0799-D57C-5B41-9E96-1E485EAD7846}">
      <dgm:prSet phldrT="[Text]" custT="1"/>
      <dgm:spPr/>
      <dgm:t>
        <a:bodyPr lIns="182880" tIns="0" rIns="0" bIns="0"/>
        <a:lstStyle/>
        <a:p>
          <a:r>
            <a:rPr lang="en-US" sz="1800" dirty="0" smtClean="0"/>
            <a:t>Lettuce</a:t>
          </a:r>
          <a:endParaRPr lang="en-US" sz="1800" dirty="0"/>
        </a:p>
      </dgm:t>
    </dgm:pt>
    <dgm:pt modelId="{481C4930-FF85-A946-99D7-2723E026C085}" type="parTrans" cxnId="{B738E5D3-C127-1F49-8332-8624D7B2897C}">
      <dgm:prSet/>
      <dgm:spPr/>
      <dgm:t>
        <a:bodyPr/>
        <a:lstStyle/>
        <a:p>
          <a:endParaRPr lang="en-US"/>
        </a:p>
      </dgm:t>
    </dgm:pt>
    <dgm:pt modelId="{099D86C2-B204-614A-AA20-00147F3DC6DA}" type="sibTrans" cxnId="{B738E5D3-C127-1F49-8332-8624D7B2897C}">
      <dgm:prSet/>
      <dgm:spPr/>
      <dgm:t>
        <a:bodyPr/>
        <a:lstStyle/>
        <a:p>
          <a:endParaRPr lang="en-US"/>
        </a:p>
      </dgm:t>
    </dgm:pt>
    <dgm:pt modelId="{C20E336A-E56E-E342-8C16-C7F35978DFA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Roots and tubers</a:t>
          </a:r>
          <a:endParaRPr lang="en-US" dirty="0"/>
        </a:p>
      </dgm:t>
    </dgm:pt>
    <dgm:pt modelId="{3EDFFB16-691D-7743-B445-5CA896CD0A0C}" type="parTrans" cxnId="{BD5E0E1E-B1CB-8343-91B4-80A814CE4EF8}">
      <dgm:prSet/>
      <dgm:spPr/>
      <dgm:t>
        <a:bodyPr/>
        <a:lstStyle/>
        <a:p>
          <a:endParaRPr lang="en-US"/>
        </a:p>
      </dgm:t>
    </dgm:pt>
    <dgm:pt modelId="{DBE29591-B0C5-C442-8371-60288609E8E3}" type="sibTrans" cxnId="{BD5E0E1E-B1CB-8343-91B4-80A814CE4EF8}">
      <dgm:prSet/>
      <dgm:spPr/>
      <dgm:t>
        <a:bodyPr/>
        <a:lstStyle/>
        <a:p>
          <a:endParaRPr lang="en-US"/>
        </a:p>
      </dgm:t>
    </dgm:pt>
    <dgm:pt modelId="{31C4CDF3-B576-8D4E-B852-8235C8A213E0}">
      <dgm:prSet phldrT="[Text]" custT="1"/>
      <dgm:spPr/>
      <dgm:t>
        <a:bodyPr lIns="182880" tIns="0" rIns="0" bIns="0"/>
        <a:lstStyle/>
        <a:p>
          <a:r>
            <a:rPr lang="en-US" sz="1600" dirty="0" smtClean="0"/>
            <a:t>Carrots</a:t>
          </a:r>
          <a:endParaRPr lang="en-US" sz="1600" dirty="0"/>
        </a:p>
      </dgm:t>
    </dgm:pt>
    <dgm:pt modelId="{D4B4B3C0-E61A-1C4D-8EC3-EF15F7B606B1}" type="parTrans" cxnId="{F4C7C533-DFB4-2745-99F5-C621BC6D1517}">
      <dgm:prSet/>
      <dgm:spPr/>
      <dgm:t>
        <a:bodyPr/>
        <a:lstStyle/>
        <a:p>
          <a:endParaRPr lang="en-US"/>
        </a:p>
      </dgm:t>
    </dgm:pt>
    <dgm:pt modelId="{89F4E130-0DF9-794D-AAE4-ACBD5DC079D5}" type="sibTrans" cxnId="{F4C7C533-DFB4-2745-99F5-C621BC6D1517}">
      <dgm:prSet/>
      <dgm:spPr/>
      <dgm:t>
        <a:bodyPr/>
        <a:lstStyle/>
        <a:p>
          <a:endParaRPr lang="en-US"/>
        </a:p>
      </dgm:t>
    </dgm:pt>
    <dgm:pt modelId="{22C77E41-7070-554C-8688-5520D45B701A}">
      <dgm:prSet phldrT="[Text]"/>
      <dgm:spPr>
        <a:solidFill>
          <a:schemeClr val="accent3">
            <a:lumMod val="75000"/>
          </a:schemeClr>
        </a:solidFill>
      </dgm:spPr>
      <dgm:t>
        <a:bodyPr lIns="0" tIns="0" rIns="0" bIns="0"/>
        <a:lstStyle/>
        <a:p>
          <a:r>
            <a:rPr lang="en-US" dirty="0" smtClean="0"/>
            <a:t>Fruiting nightshades</a:t>
          </a:r>
          <a:endParaRPr lang="en-US" dirty="0"/>
        </a:p>
      </dgm:t>
    </dgm:pt>
    <dgm:pt modelId="{2EA82CD3-AD32-6D4E-994A-0AD63BC7E3F8}" type="parTrans" cxnId="{24D70A68-A204-7049-9171-B709D1010898}">
      <dgm:prSet/>
      <dgm:spPr/>
      <dgm:t>
        <a:bodyPr/>
        <a:lstStyle/>
        <a:p>
          <a:endParaRPr lang="en-US"/>
        </a:p>
      </dgm:t>
    </dgm:pt>
    <dgm:pt modelId="{71C070FA-EAAE-D24F-AE68-B18B5D6063C7}" type="sibTrans" cxnId="{24D70A68-A204-7049-9171-B709D1010898}">
      <dgm:prSet/>
      <dgm:spPr/>
      <dgm:t>
        <a:bodyPr/>
        <a:lstStyle/>
        <a:p>
          <a:endParaRPr lang="en-US"/>
        </a:p>
      </dgm:t>
    </dgm:pt>
    <dgm:pt modelId="{F019975D-F301-8E4D-82F6-8ACCFCA512AE}">
      <dgm:prSet phldrT="[Text]"/>
      <dgm:spPr/>
      <dgm:t>
        <a:bodyPr lIns="182880" tIns="0" rIns="0" bIns="0"/>
        <a:lstStyle/>
        <a:p>
          <a:r>
            <a:rPr lang="en-US" dirty="0" smtClean="0"/>
            <a:t>Tomatoes</a:t>
          </a:r>
          <a:endParaRPr lang="en-US" dirty="0"/>
        </a:p>
      </dgm:t>
    </dgm:pt>
    <dgm:pt modelId="{215AF751-DF71-E247-8355-36B890285C3F}" type="parTrans" cxnId="{CE381483-616D-A840-ABF2-557D330E5140}">
      <dgm:prSet/>
      <dgm:spPr/>
      <dgm:t>
        <a:bodyPr/>
        <a:lstStyle/>
        <a:p>
          <a:endParaRPr lang="en-US"/>
        </a:p>
      </dgm:t>
    </dgm:pt>
    <dgm:pt modelId="{75489D9A-E6BB-0641-B096-6D89674DA6C7}" type="sibTrans" cxnId="{CE381483-616D-A840-ABF2-557D330E5140}">
      <dgm:prSet/>
      <dgm:spPr/>
      <dgm:t>
        <a:bodyPr/>
        <a:lstStyle/>
        <a:p>
          <a:endParaRPr lang="en-US"/>
        </a:p>
      </dgm:t>
    </dgm:pt>
    <dgm:pt modelId="{B6C80E53-4B4F-6E48-94AF-3885EF717586}">
      <dgm:prSet phldrT="[Text]" custT="1"/>
      <dgm:spPr/>
      <dgm:t>
        <a:bodyPr lIns="182880" tIns="0" rIns="0" bIns="0"/>
        <a:lstStyle/>
        <a:p>
          <a:r>
            <a:rPr lang="en-US" sz="1800" dirty="0" smtClean="0"/>
            <a:t>Collards</a:t>
          </a:r>
          <a:endParaRPr lang="en-US" sz="1800" dirty="0"/>
        </a:p>
      </dgm:t>
    </dgm:pt>
    <dgm:pt modelId="{FBFD5A4A-ECCF-9C43-B46A-14CBEBCC1C0C}" type="parTrans" cxnId="{D611EE6A-AFDF-4D42-8A9A-F6D6C02DD720}">
      <dgm:prSet/>
      <dgm:spPr/>
      <dgm:t>
        <a:bodyPr/>
        <a:lstStyle/>
        <a:p>
          <a:endParaRPr lang="en-US"/>
        </a:p>
      </dgm:t>
    </dgm:pt>
    <dgm:pt modelId="{41B7D68D-180D-594E-BB6E-5D97B8025657}" type="sibTrans" cxnId="{D611EE6A-AFDF-4D42-8A9A-F6D6C02DD720}">
      <dgm:prSet/>
      <dgm:spPr/>
      <dgm:t>
        <a:bodyPr/>
        <a:lstStyle/>
        <a:p>
          <a:endParaRPr lang="en-US"/>
        </a:p>
      </dgm:t>
    </dgm:pt>
    <dgm:pt modelId="{8AA0681E-F838-C74B-A643-0A3F07991CB6}">
      <dgm:prSet phldrT="[Text]" custT="1"/>
      <dgm:spPr/>
      <dgm:t>
        <a:bodyPr lIns="182880" tIns="0" rIns="0" bIns="0"/>
        <a:lstStyle/>
        <a:p>
          <a:r>
            <a:rPr lang="en-US" sz="1600" dirty="0" smtClean="0"/>
            <a:t>Sweet potatoes</a:t>
          </a:r>
          <a:endParaRPr lang="en-US" sz="1600" dirty="0"/>
        </a:p>
      </dgm:t>
    </dgm:pt>
    <dgm:pt modelId="{33F7A7EA-DC8B-464A-9518-5EC4D212B549}" type="parTrans" cxnId="{C7E462FF-C8F6-784F-9C3F-3AE52CC4FD91}">
      <dgm:prSet/>
      <dgm:spPr/>
      <dgm:t>
        <a:bodyPr/>
        <a:lstStyle/>
        <a:p>
          <a:endParaRPr lang="en-US"/>
        </a:p>
      </dgm:t>
    </dgm:pt>
    <dgm:pt modelId="{BA86CBAF-CA2F-3B47-8E90-C0E9FA798DAB}" type="sibTrans" cxnId="{C7E462FF-C8F6-784F-9C3F-3AE52CC4FD91}">
      <dgm:prSet/>
      <dgm:spPr/>
      <dgm:t>
        <a:bodyPr/>
        <a:lstStyle/>
        <a:p>
          <a:endParaRPr lang="en-US"/>
        </a:p>
      </dgm:t>
    </dgm:pt>
    <dgm:pt modelId="{1379CEEF-F6B7-CB41-8E44-398576F64A23}">
      <dgm:prSet phldrT="[Text]" custT="1"/>
      <dgm:spPr/>
      <dgm:t>
        <a:bodyPr lIns="182880" tIns="0" rIns="0" bIns="0"/>
        <a:lstStyle/>
        <a:p>
          <a:r>
            <a:rPr lang="en-US" sz="1600" dirty="0" smtClean="0"/>
            <a:t>Potatoes</a:t>
          </a:r>
          <a:endParaRPr lang="en-US" sz="1600" dirty="0"/>
        </a:p>
      </dgm:t>
    </dgm:pt>
    <dgm:pt modelId="{5C255204-2207-4C41-B3A7-D73CA49E7008}" type="parTrans" cxnId="{03E7E48C-B8E6-4842-A2D4-0D6EA21A3708}">
      <dgm:prSet/>
      <dgm:spPr/>
      <dgm:t>
        <a:bodyPr/>
        <a:lstStyle/>
        <a:p>
          <a:endParaRPr lang="en-US"/>
        </a:p>
      </dgm:t>
    </dgm:pt>
    <dgm:pt modelId="{92581DD1-5C5F-5940-B12C-3612D0566F74}" type="sibTrans" cxnId="{03E7E48C-B8E6-4842-A2D4-0D6EA21A3708}">
      <dgm:prSet/>
      <dgm:spPr/>
      <dgm:t>
        <a:bodyPr/>
        <a:lstStyle/>
        <a:p>
          <a:endParaRPr lang="en-US"/>
        </a:p>
      </dgm:t>
    </dgm:pt>
    <dgm:pt modelId="{C07901DC-11E7-A746-ADC6-AFFC6B045FD2}">
      <dgm:prSet phldrT="[Text]" custT="1"/>
      <dgm:spPr/>
      <dgm:t>
        <a:bodyPr lIns="182880" tIns="0" rIns="0" bIns="0"/>
        <a:lstStyle/>
        <a:p>
          <a:r>
            <a:rPr lang="en-US" sz="1600" dirty="0" smtClean="0"/>
            <a:t>Beets</a:t>
          </a:r>
          <a:endParaRPr lang="en-US" sz="1600" dirty="0"/>
        </a:p>
      </dgm:t>
    </dgm:pt>
    <dgm:pt modelId="{596845E5-26FE-5044-AD3C-39A425A5FA92}" type="parTrans" cxnId="{4B4286D4-AF9B-124C-B319-D068174F3A5F}">
      <dgm:prSet/>
      <dgm:spPr/>
      <dgm:t>
        <a:bodyPr/>
        <a:lstStyle/>
        <a:p>
          <a:endParaRPr lang="en-US"/>
        </a:p>
      </dgm:t>
    </dgm:pt>
    <dgm:pt modelId="{63C4165A-A4FB-0246-88B9-6BE18C265BC2}" type="sibTrans" cxnId="{4B4286D4-AF9B-124C-B319-D068174F3A5F}">
      <dgm:prSet/>
      <dgm:spPr/>
      <dgm:t>
        <a:bodyPr/>
        <a:lstStyle/>
        <a:p>
          <a:endParaRPr lang="en-US"/>
        </a:p>
      </dgm:t>
    </dgm:pt>
    <dgm:pt modelId="{D91D437B-C40E-6140-81DA-C2458B3D939B}">
      <dgm:prSet phldrT="[Text]"/>
      <dgm:spPr/>
      <dgm:t>
        <a:bodyPr lIns="182880" tIns="0" rIns="0" bIns="0"/>
        <a:lstStyle/>
        <a:p>
          <a:r>
            <a:rPr lang="en-US" dirty="0" smtClean="0"/>
            <a:t>Peppers</a:t>
          </a:r>
          <a:endParaRPr lang="en-US" dirty="0"/>
        </a:p>
      </dgm:t>
    </dgm:pt>
    <dgm:pt modelId="{473C0FFD-91C0-3943-B025-9805B95A9343}" type="parTrans" cxnId="{E7BAE595-6824-B84C-9C0D-A9569A2B11EF}">
      <dgm:prSet/>
      <dgm:spPr/>
      <dgm:t>
        <a:bodyPr/>
        <a:lstStyle/>
        <a:p>
          <a:endParaRPr lang="en-US"/>
        </a:p>
      </dgm:t>
    </dgm:pt>
    <dgm:pt modelId="{D615CA6C-5517-8545-ACB6-6484A86ACFDC}" type="sibTrans" cxnId="{E7BAE595-6824-B84C-9C0D-A9569A2B11EF}">
      <dgm:prSet/>
      <dgm:spPr/>
      <dgm:t>
        <a:bodyPr/>
        <a:lstStyle/>
        <a:p>
          <a:endParaRPr lang="en-US"/>
        </a:p>
      </dgm:t>
    </dgm:pt>
    <dgm:pt modelId="{47EE09E9-1B41-9D43-958C-2AE9FD1519AF}">
      <dgm:prSet phldrT="[Text]"/>
      <dgm:spPr/>
      <dgm:t>
        <a:bodyPr lIns="182880" tIns="0" rIns="0" bIns="0"/>
        <a:lstStyle/>
        <a:p>
          <a:r>
            <a:rPr lang="en-US" dirty="0" smtClean="0"/>
            <a:t>Eggplant</a:t>
          </a:r>
          <a:endParaRPr lang="en-US" dirty="0"/>
        </a:p>
      </dgm:t>
    </dgm:pt>
    <dgm:pt modelId="{337165D1-305C-4F49-A01D-BB2DF3DF0B35}" type="parTrans" cxnId="{4B8B8585-F717-8A4F-B3F8-406CFA3FD22A}">
      <dgm:prSet/>
      <dgm:spPr/>
      <dgm:t>
        <a:bodyPr/>
        <a:lstStyle/>
        <a:p>
          <a:endParaRPr lang="en-US"/>
        </a:p>
      </dgm:t>
    </dgm:pt>
    <dgm:pt modelId="{08294FA3-0F32-F44D-B6FD-3DB1E090D047}" type="sibTrans" cxnId="{4B8B8585-F717-8A4F-B3F8-406CFA3FD22A}">
      <dgm:prSet/>
      <dgm:spPr/>
      <dgm:t>
        <a:bodyPr/>
        <a:lstStyle/>
        <a:p>
          <a:endParaRPr lang="en-US"/>
        </a:p>
      </dgm:t>
    </dgm:pt>
    <dgm:pt modelId="{BB942B41-949E-314F-914D-F889B299C414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Cucurbits</a:t>
          </a:r>
          <a:endParaRPr lang="en-US" dirty="0"/>
        </a:p>
      </dgm:t>
    </dgm:pt>
    <dgm:pt modelId="{CFC8A43D-61AE-F441-8134-63A846183990}" type="parTrans" cxnId="{ED0D2957-6E06-2743-A3E3-7AFFD30EAEF8}">
      <dgm:prSet/>
      <dgm:spPr/>
      <dgm:t>
        <a:bodyPr/>
        <a:lstStyle/>
        <a:p>
          <a:endParaRPr lang="en-US"/>
        </a:p>
      </dgm:t>
    </dgm:pt>
    <dgm:pt modelId="{2778DB68-0A3C-FE4B-8C30-D7E2BEF782E0}" type="sibTrans" cxnId="{ED0D2957-6E06-2743-A3E3-7AFFD30EAEF8}">
      <dgm:prSet/>
      <dgm:spPr/>
      <dgm:t>
        <a:bodyPr/>
        <a:lstStyle/>
        <a:p>
          <a:endParaRPr lang="en-US"/>
        </a:p>
      </dgm:t>
    </dgm:pt>
    <dgm:pt modelId="{C2D239AD-207F-D84A-A4EC-6ABE251978D9}">
      <dgm:prSet/>
      <dgm:spPr/>
      <dgm:t>
        <a:bodyPr lIns="182880" tIns="0" rIns="0" bIns="0"/>
        <a:lstStyle/>
        <a:p>
          <a:r>
            <a:rPr lang="en-US" dirty="0" smtClean="0"/>
            <a:t>Summer squash</a:t>
          </a:r>
          <a:endParaRPr lang="en-US" dirty="0"/>
        </a:p>
      </dgm:t>
    </dgm:pt>
    <dgm:pt modelId="{71CA7C1E-09D1-BF40-A103-8ACAE614AF16}" type="parTrans" cxnId="{2EC90308-1B5F-BD46-A844-6E22ADE073BD}">
      <dgm:prSet/>
      <dgm:spPr/>
      <dgm:t>
        <a:bodyPr/>
        <a:lstStyle/>
        <a:p>
          <a:endParaRPr lang="en-US"/>
        </a:p>
      </dgm:t>
    </dgm:pt>
    <dgm:pt modelId="{087D954E-285D-614C-A827-06B862E0FC81}" type="sibTrans" cxnId="{2EC90308-1B5F-BD46-A844-6E22ADE073BD}">
      <dgm:prSet/>
      <dgm:spPr/>
      <dgm:t>
        <a:bodyPr/>
        <a:lstStyle/>
        <a:p>
          <a:endParaRPr lang="en-US"/>
        </a:p>
      </dgm:t>
    </dgm:pt>
    <dgm:pt modelId="{18121FEB-B3FA-9B43-A52F-19569DB54DCC}">
      <dgm:prSet/>
      <dgm:spPr/>
      <dgm:t>
        <a:bodyPr lIns="182880" tIns="0" rIns="0" bIns="0"/>
        <a:lstStyle/>
        <a:p>
          <a:r>
            <a:rPr lang="en-US" dirty="0" smtClean="0"/>
            <a:t>Cucumbers</a:t>
          </a:r>
          <a:endParaRPr lang="en-US" dirty="0"/>
        </a:p>
      </dgm:t>
    </dgm:pt>
    <dgm:pt modelId="{F1CE2E2F-EB0D-204A-877E-938135D81AD0}" type="parTrans" cxnId="{F592B333-05BC-C24D-AE81-5FF487ECC64B}">
      <dgm:prSet/>
      <dgm:spPr/>
      <dgm:t>
        <a:bodyPr/>
        <a:lstStyle/>
        <a:p>
          <a:endParaRPr lang="en-US"/>
        </a:p>
      </dgm:t>
    </dgm:pt>
    <dgm:pt modelId="{DF262985-C6EA-2A47-B3C5-8BF7930EC8BA}" type="sibTrans" cxnId="{F592B333-05BC-C24D-AE81-5FF487ECC64B}">
      <dgm:prSet/>
      <dgm:spPr/>
      <dgm:t>
        <a:bodyPr/>
        <a:lstStyle/>
        <a:p>
          <a:endParaRPr lang="en-US"/>
        </a:p>
      </dgm:t>
    </dgm:pt>
    <dgm:pt modelId="{77E51120-15F3-2044-B155-489D1F355CD1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Legumes</a:t>
          </a:r>
          <a:endParaRPr lang="en-US" dirty="0"/>
        </a:p>
      </dgm:t>
    </dgm:pt>
    <dgm:pt modelId="{855D0B3D-2BA6-2A42-BF4C-246505EC9702}" type="parTrans" cxnId="{4FD4116D-952E-4544-9394-03D6E595A0CF}">
      <dgm:prSet/>
      <dgm:spPr/>
      <dgm:t>
        <a:bodyPr/>
        <a:lstStyle/>
        <a:p>
          <a:endParaRPr lang="en-US"/>
        </a:p>
      </dgm:t>
    </dgm:pt>
    <dgm:pt modelId="{C4F2736A-7A03-8546-B287-F17FC747BD59}" type="sibTrans" cxnId="{4FD4116D-952E-4544-9394-03D6E595A0CF}">
      <dgm:prSet/>
      <dgm:spPr/>
      <dgm:t>
        <a:bodyPr/>
        <a:lstStyle/>
        <a:p>
          <a:endParaRPr lang="en-US"/>
        </a:p>
      </dgm:t>
    </dgm:pt>
    <dgm:pt modelId="{99696BDD-24CC-F14A-967E-6118AD105C3A}">
      <dgm:prSet/>
      <dgm:spPr/>
      <dgm:t>
        <a:bodyPr lIns="182880" tIns="0" rIns="0" bIns="0"/>
        <a:lstStyle/>
        <a:p>
          <a:r>
            <a:rPr lang="en-US" dirty="0" smtClean="0"/>
            <a:t>String beans and snap peas</a:t>
          </a:r>
          <a:endParaRPr lang="en-US" dirty="0"/>
        </a:p>
      </dgm:t>
    </dgm:pt>
    <dgm:pt modelId="{7809F9F4-BDA9-3F42-81F0-F73EF7B4F054}" type="parTrans" cxnId="{BB63F3EA-32AA-DD4D-8031-53AE1896C167}">
      <dgm:prSet/>
      <dgm:spPr/>
      <dgm:t>
        <a:bodyPr/>
        <a:lstStyle/>
        <a:p>
          <a:endParaRPr lang="en-US"/>
        </a:p>
      </dgm:t>
    </dgm:pt>
    <dgm:pt modelId="{82DD1D0F-AF60-6443-81AF-8AB2722D8826}" type="sibTrans" cxnId="{BB63F3EA-32AA-DD4D-8031-53AE1896C167}">
      <dgm:prSet/>
      <dgm:spPr/>
      <dgm:t>
        <a:bodyPr/>
        <a:lstStyle/>
        <a:p>
          <a:endParaRPr lang="en-US"/>
        </a:p>
      </dgm:t>
    </dgm:pt>
    <dgm:pt modelId="{6658DF50-9BC2-3443-969F-BA0C14B531E9}" type="pres">
      <dgm:prSet presAssocID="{3D34247D-7ACD-F145-A99B-9EE73ACA05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96C9A7-DC65-894F-8171-3D9880AFEEBC}" type="pres">
      <dgm:prSet presAssocID="{2837500D-ED8E-2348-9A64-6DE9CE991927}" presName="linNode" presStyleCnt="0"/>
      <dgm:spPr/>
    </dgm:pt>
    <dgm:pt modelId="{736EBB6D-5321-724F-AE83-39E1ACEE6754}" type="pres">
      <dgm:prSet presAssocID="{2837500D-ED8E-2348-9A64-6DE9CE991927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D971A0-CCC1-3144-9A6A-71417D7DDA4C}" type="pres">
      <dgm:prSet presAssocID="{2837500D-ED8E-2348-9A64-6DE9CE991927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59193A-0519-F549-9742-AEEA9946159E}" type="pres">
      <dgm:prSet presAssocID="{A4425D3D-6F47-2F4F-A33B-E298D2CEB64B}" presName="sp" presStyleCnt="0"/>
      <dgm:spPr/>
    </dgm:pt>
    <dgm:pt modelId="{5856C661-CE23-F241-8FFD-8A2BBB65DD4C}" type="pres">
      <dgm:prSet presAssocID="{C20E336A-E56E-E342-8C16-C7F35978DFAF}" presName="linNode" presStyleCnt="0"/>
      <dgm:spPr/>
    </dgm:pt>
    <dgm:pt modelId="{F68D0124-F7EC-6248-A061-BBB66DB2E5DC}" type="pres">
      <dgm:prSet presAssocID="{C20E336A-E56E-E342-8C16-C7F35978DFAF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7EC960-E75B-E84F-8808-CFDC5BBD385E}" type="pres">
      <dgm:prSet presAssocID="{C20E336A-E56E-E342-8C16-C7F35978DFAF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95EC4-426F-F34B-8D54-68857BE8E55F}" type="pres">
      <dgm:prSet presAssocID="{DBE29591-B0C5-C442-8371-60288609E8E3}" presName="sp" presStyleCnt="0"/>
      <dgm:spPr/>
    </dgm:pt>
    <dgm:pt modelId="{5F6197F2-93B6-0542-97D2-9C6A5F98A968}" type="pres">
      <dgm:prSet presAssocID="{22C77E41-7070-554C-8688-5520D45B701A}" presName="linNode" presStyleCnt="0"/>
      <dgm:spPr/>
    </dgm:pt>
    <dgm:pt modelId="{C380FFCF-19D3-EB42-9824-7EB38EBDF820}" type="pres">
      <dgm:prSet presAssocID="{22C77E41-7070-554C-8688-5520D45B701A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C6E240-6CDF-BF43-B4B3-F233E1D9A23C}" type="pres">
      <dgm:prSet presAssocID="{22C77E41-7070-554C-8688-5520D45B701A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C1175-8F87-3B43-AB60-38DFCB1A235A}" type="pres">
      <dgm:prSet presAssocID="{71C070FA-EAAE-D24F-AE68-B18B5D6063C7}" presName="sp" presStyleCnt="0"/>
      <dgm:spPr/>
    </dgm:pt>
    <dgm:pt modelId="{75532DC0-2739-DA4E-B333-37056F599AC6}" type="pres">
      <dgm:prSet presAssocID="{BB942B41-949E-314F-914D-F889B299C414}" presName="linNode" presStyleCnt="0"/>
      <dgm:spPr/>
    </dgm:pt>
    <dgm:pt modelId="{E05E39BD-DC5F-5C43-BB14-C51323184991}" type="pres">
      <dgm:prSet presAssocID="{BB942B41-949E-314F-914D-F889B299C41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A1A24D-4C23-0C43-A9FA-B6415B7A9190}" type="pres">
      <dgm:prSet presAssocID="{BB942B41-949E-314F-914D-F889B299C41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0E5D5-F7D7-8D42-B6EC-493D4F02F0EA}" type="pres">
      <dgm:prSet presAssocID="{2778DB68-0A3C-FE4B-8C30-D7E2BEF782E0}" presName="sp" presStyleCnt="0"/>
      <dgm:spPr/>
    </dgm:pt>
    <dgm:pt modelId="{258E897F-9AD8-824F-99D6-ACEE43174318}" type="pres">
      <dgm:prSet presAssocID="{77E51120-15F3-2044-B155-489D1F355CD1}" presName="linNode" presStyleCnt="0"/>
      <dgm:spPr/>
    </dgm:pt>
    <dgm:pt modelId="{C2099CC9-39BA-1945-824E-233DA08B04E6}" type="pres">
      <dgm:prSet presAssocID="{77E51120-15F3-2044-B155-489D1F355CD1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9C76CC-2420-2C42-B3FA-FBC3F245BACB}" type="pres">
      <dgm:prSet presAssocID="{77E51120-15F3-2044-B155-489D1F355CD1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C90308-1B5F-BD46-A844-6E22ADE073BD}" srcId="{BB942B41-949E-314F-914D-F889B299C414}" destId="{C2D239AD-207F-D84A-A4EC-6ABE251978D9}" srcOrd="0" destOrd="0" parTransId="{71CA7C1E-09D1-BF40-A103-8ACAE614AF16}" sibTransId="{087D954E-285D-614C-A827-06B862E0FC81}"/>
    <dgm:cxn modelId="{BE3B3173-24F8-A443-B163-E0DBD4B04E48}" type="presOf" srcId="{77E51120-15F3-2044-B155-489D1F355CD1}" destId="{C2099CC9-39BA-1945-824E-233DA08B04E6}" srcOrd="0" destOrd="0" presId="urn:microsoft.com/office/officeart/2005/8/layout/vList5"/>
    <dgm:cxn modelId="{24D70A68-A204-7049-9171-B709D1010898}" srcId="{3D34247D-7ACD-F145-A99B-9EE73ACA054A}" destId="{22C77E41-7070-554C-8688-5520D45B701A}" srcOrd="2" destOrd="0" parTransId="{2EA82CD3-AD32-6D4E-994A-0AD63BC7E3F8}" sibTransId="{71C070FA-EAAE-D24F-AE68-B18B5D6063C7}"/>
    <dgm:cxn modelId="{EDB7BD5C-FE96-0B47-9655-FA853BE70B59}" type="presOf" srcId="{BB942B41-949E-314F-914D-F889B299C414}" destId="{E05E39BD-DC5F-5C43-BB14-C51323184991}" srcOrd="0" destOrd="0" presId="urn:microsoft.com/office/officeart/2005/8/layout/vList5"/>
    <dgm:cxn modelId="{C7E462FF-C8F6-784F-9C3F-3AE52CC4FD91}" srcId="{C20E336A-E56E-E342-8C16-C7F35978DFAF}" destId="{8AA0681E-F838-C74B-A643-0A3F07991CB6}" srcOrd="1" destOrd="0" parTransId="{33F7A7EA-DC8B-464A-9518-5EC4D212B549}" sibTransId="{BA86CBAF-CA2F-3B47-8E90-C0E9FA798DAB}"/>
    <dgm:cxn modelId="{D611EE6A-AFDF-4D42-8A9A-F6D6C02DD720}" srcId="{2837500D-ED8E-2348-9A64-6DE9CE991927}" destId="{B6C80E53-4B4F-6E48-94AF-3885EF717586}" srcOrd="1" destOrd="0" parTransId="{FBFD5A4A-ECCF-9C43-B46A-14CBEBCC1C0C}" sibTransId="{41B7D68D-180D-594E-BB6E-5D97B8025657}"/>
    <dgm:cxn modelId="{1224B444-B4DE-E14A-B0B4-D2B4F1FB68C4}" type="presOf" srcId="{3D34247D-7ACD-F145-A99B-9EE73ACA054A}" destId="{6658DF50-9BC2-3443-969F-BA0C14B531E9}" srcOrd="0" destOrd="0" presId="urn:microsoft.com/office/officeart/2005/8/layout/vList5"/>
    <dgm:cxn modelId="{4B4286D4-AF9B-124C-B319-D068174F3A5F}" srcId="{C20E336A-E56E-E342-8C16-C7F35978DFAF}" destId="{C07901DC-11E7-A746-ADC6-AFFC6B045FD2}" srcOrd="3" destOrd="0" parTransId="{596845E5-26FE-5044-AD3C-39A425A5FA92}" sibTransId="{63C4165A-A4FB-0246-88B9-6BE18C265BC2}"/>
    <dgm:cxn modelId="{ED0D2957-6E06-2743-A3E3-7AFFD30EAEF8}" srcId="{3D34247D-7ACD-F145-A99B-9EE73ACA054A}" destId="{BB942B41-949E-314F-914D-F889B299C414}" srcOrd="3" destOrd="0" parTransId="{CFC8A43D-61AE-F441-8134-63A846183990}" sibTransId="{2778DB68-0A3C-FE4B-8C30-D7E2BEF782E0}"/>
    <dgm:cxn modelId="{6E0DAF82-4AA7-6A4B-A1AD-2F0B7C13CD5E}" type="presOf" srcId="{1379CEEF-F6B7-CB41-8E44-398576F64A23}" destId="{B77EC960-E75B-E84F-8808-CFDC5BBD385E}" srcOrd="0" destOrd="2" presId="urn:microsoft.com/office/officeart/2005/8/layout/vList5"/>
    <dgm:cxn modelId="{7AACE957-C46A-AD4C-BAFB-6A1AFC48DD9A}" type="presOf" srcId="{99696BDD-24CC-F14A-967E-6118AD105C3A}" destId="{0F9C76CC-2420-2C42-B3FA-FBC3F245BACB}" srcOrd="0" destOrd="0" presId="urn:microsoft.com/office/officeart/2005/8/layout/vList5"/>
    <dgm:cxn modelId="{BD5E0E1E-B1CB-8343-91B4-80A814CE4EF8}" srcId="{3D34247D-7ACD-F145-A99B-9EE73ACA054A}" destId="{C20E336A-E56E-E342-8C16-C7F35978DFAF}" srcOrd="1" destOrd="0" parTransId="{3EDFFB16-691D-7743-B445-5CA896CD0A0C}" sibTransId="{DBE29591-B0C5-C442-8371-60288609E8E3}"/>
    <dgm:cxn modelId="{03E7E48C-B8E6-4842-A2D4-0D6EA21A3708}" srcId="{C20E336A-E56E-E342-8C16-C7F35978DFAF}" destId="{1379CEEF-F6B7-CB41-8E44-398576F64A23}" srcOrd="2" destOrd="0" parTransId="{5C255204-2207-4C41-B3A7-D73CA49E7008}" sibTransId="{92581DD1-5C5F-5940-B12C-3612D0566F74}"/>
    <dgm:cxn modelId="{4FD4116D-952E-4544-9394-03D6E595A0CF}" srcId="{3D34247D-7ACD-F145-A99B-9EE73ACA054A}" destId="{77E51120-15F3-2044-B155-489D1F355CD1}" srcOrd="4" destOrd="0" parTransId="{855D0B3D-2BA6-2A42-BF4C-246505EC9702}" sibTransId="{C4F2736A-7A03-8546-B287-F17FC747BD59}"/>
    <dgm:cxn modelId="{DFEB1641-DF24-A446-A8F2-47BB3EC53C4B}" type="presOf" srcId="{2837500D-ED8E-2348-9A64-6DE9CE991927}" destId="{736EBB6D-5321-724F-AE83-39E1ACEE6754}" srcOrd="0" destOrd="0" presId="urn:microsoft.com/office/officeart/2005/8/layout/vList5"/>
    <dgm:cxn modelId="{E7BAE595-6824-B84C-9C0D-A9569A2B11EF}" srcId="{22C77E41-7070-554C-8688-5520D45B701A}" destId="{D91D437B-C40E-6140-81DA-C2458B3D939B}" srcOrd="1" destOrd="0" parTransId="{473C0FFD-91C0-3943-B025-9805B95A9343}" sibTransId="{D615CA6C-5517-8545-ACB6-6484A86ACFDC}"/>
    <dgm:cxn modelId="{241EB8A3-D930-F84F-8649-A528CF0E6277}" type="presOf" srcId="{47EE09E9-1B41-9D43-958C-2AE9FD1519AF}" destId="{65C6E240-6CDF-BF43-B4B3-F233E1D9A23C}" srcOrd="0" destOrd="2" presId="urn:microsoft.com/office/officeart/2005/8/layout/vList5"/>
    <dgm:cxn modelId="{BB63F3EA-32AA-DD4D-8031-53AE1896C167}" srcId="{77E51120-15F3-2044-B155-489D1F355CD1}" destId="{99696BDD-24CC-F14A-967E-6118AD105C3A}" srcOrd="0" destOrd="0" parTransId="{7809F9F4-BDA9-3F42-81F0-F73EF7B4F054}" sibTransId="{82DD1D0F-AF60-6443-81AF-8AB2722D8826}"/>
    <dgm:cxn modelId="{F592B333-05BC-C24D-AE81-5FF487ECC64B}" srcId="{BB942B41-949E-314F-914D-F889B299C414}" destId="{18121FEB-B3FA-9B43-A52F-19569DB54DCC}" srcOrd="1" destOrd="0" parTransId="{F1CE2E2F-EB0D-204A-877E-938135D81AD0}" sibTransId="{DF262985-C6EA-2A47-B3C5-8BF7930EC8BA}"/>
    <dgm:cxn modelId="{D6702407-38E2-974C-A1F0-5794CF8605D0}" type="presOf" srcId="{F0AE0799-D57C-5B41-9E96-1E485EAD7846}" destId="{5BD971A0-CCC1-3144-9A6A-71417D7DDA4C}" srcOrd="0" destOrd="2" presId="urn:microsoft.com/office/officeart/2005/8/layout/vList5"/>
    <dgm:cxn modelId="{06322A03-9EB1-9342-8D53-2343DEC18995}" type="presOf" srcId="{C07901DC-11E7-A746-ADC6-AFFC6B045FD2}" destId="{B77EC960-E75B-E84F-8808-CFDC5BBD385E}" srcOrd="0" destOrd="3" presId="urn:microsoft.com/office/officeart/2005/8/layout/vList5"/>
    <dgm:cxn modelId="{66B2EF41-CFB6-7A41-B5E1-FAC3C7277C3F}" type="presOf" srcId="{C2D239AD-207F-D84A-A4EC-6ABE251978D9}" destId="{FDA1A24D-4C23-0C43-A9FA-B6415B7A9190}" srcOrd="0" destOrd="0" presId="urn:microsoft.com/office/officeart/2005/8/layout/vList5"/>
    <dgm:cxn modelId="{B738E5D3-C127-1F49-8332-8624D7B2897C}" srcId="{2837500D-ED8E-2348-9A64-6DE9CE991927}" destId="{F0AE0799-D57C-5B41-9E96-1E485EAD7846}" srcOrd="2" destOrd="0" parTransId="{481C4930-FF85-A946-99D7-2723E026C085}" sibTransId="{099D86C2-B204-614A-AA20-00147F3DC6DA}"/>
    <dgm:cxn modelId="{4A9E1722-FD3E-EF41-AE87-2C9F0E6DD9F3}" type="presOf" srcId="{B6C80E53-4B4F-6E48-94AF-3885EF717586}" destId="{5BD971A0-CCC1-3144-9A6A-71417D7DDA4C}" srcOrd="0" destOrd="1" presId="urn:microsoft.com/office/officeart/2005/8/layout/vList5"/>
    <dgm:cxn modelId="{89D45C45-0B3D-6148-9684-24F74F4234D4}" type="presOf" srcId="{C20E336A-E56E-E342-8C16-C7F35978DFAF}" destId="{F68D0124-F7EC-6248-A061-BBB66DB2E5DC}" srcOrd="0" destOrd="0" presId="urn:microsoft.com/office/officeart/2005/8/layout/vList5"/>
    <dgm:cxn modelId="{4B8B8585-F717-8A4F-B3F8-406CFA3FD22A}" srcId="{22C77E41-7070-554C-8688-5520D45B701A}" destId="{47EE09E9-1B41-9D43-958C-2AE9FD1519AF}" srcOrd="2" destOrd="0" parTransId="{337165D1-305C-4F49-A01D-BB2DF3DF0B35}" sibTransId="{08294FA3-0F32-F44D-B6FD-3DB1E090D047}"/>
    <dgm:cxn modelId="{0741092F-CA26-3F42-95D8-407D9490B651}" type="presOf" srcId="{18121FEB-B3FA-9B43-A52F-19569DB54DCC}" destId="{FDA1A24D-4C23-0C43-A9FA-B6415B7A9190}" srcOrd="0" destOrd="1" presId="urn:microsoft.com/office/officeart/2005/8/layout/vList5"/>
    <dgm:cxn modelId="{23A0AA13-8D5F-FC43-B720-AE3F58F3A2AB}" srcId="{2837500D-ED8E-2348-9A64-6DE9CE991927}" destId="{EEB01EE6-BD30-8A45-9251-54CEDACE6122}" srcOrd="0" destOrd="0" parTransId="{BA150634-187D-6A4A-BFB6-5C858CAADF54}" sibTransId="{6CCE20D5-BE92-E44C-989F-70D87BBAFFEE}"/>
    <dgm:cxn modelId="{AB906221-DA02-B046-AC4E-7F4F4DA6C900}" srcId="{3D34247D-7ACD-F145-A99B-9EE73ACA054A}" destId="{2837500D-ED8E-2348-9A64-6DE9CE991927}" srcOrd="0" destOrd="0" parTransId="{071D313E-89EC-4F4E-AFB8-497A27753454}" sibTransId="{A4425D3D-6F47-2F4F-A33B-E298D2CEB64B}"/>
    <dgm:cxn modelId="{CF8E962E-422D-AD4A-BE8D-7BA54A193743}" type="presOf" srcId="{F019975D-F301-8E4D-82F6-8ACCFCA512AE}" destId="{65C6E240-6CDF-BF43-B4B3-F233E1D9A23C}" srcOrd="0" destOrd="0" presId="urn:microsoft.com/office/officeart/2005/8/layout/vList5"/>
    <dgm:cxn modelId="{CE381483-616D-A840-ABF2-557D330E5140}" srcId="{22C77E41-7070-554C-8688-5520D45B701A}" destId="{F019975D-F301-8E4D-82F6-8ACCFCA512AE}" srcOrd="0" destOrd="0" parTransId="{215AF751-DF71-E247-8355-36B890285C3F}" sibTransId="{75489D9A-E6BB-0641-B096-6D89674DA6C7}"/>
    <dgm:cxn modelId="{7E55C88F-AC38-AB49-B23C-EA39F6ECACFE}" type="presOf" srcId="{8AA0681E-F838-C74B-A643-0A3F07991CB6}" destId="{B77EC960-E75B-E84F-8808-CFDC5BBD385E}" srcOrd="0" destOrd="1" presId="urn:microsoft.com/office/officeart/2005/8/layout/vList5"/>
    <dgm:cxn modelId="{E0F29F54-5D81-CB42-B758-4095734DA61E}" type="presOf" srcId="{22C77E41-7070-554C-8688-5520D45B701A}" destId="{C380FFCF-19D3-EB42-9824-7EB38EBDF820}" srcOrd="0" destOrd="0" presId="urn:microsoft.com/office/officeart/2005/8/layout/vList5"/>
    <dgm:cxn modelId="{F4C7C533-DFB4-2745-99F5-C621BC6D1517}" srcId="{C20E336A-E56E-E342-8C16-C7F35978DFAF}" destId="{31C4CDF3-B576-8D4E-B852-8235C8A213E0}" srcOrd="0" destOrd="0" parTransId="{D4B4B3C0-E61A-1C4D-8EC3-EF15F7B606B1}" sibTransId="{89F4E130-0DF9-794D-AAE4-ACBD5DC079D5}"/>
    <dgm:cxn modelId="{76B022AA-6785-114F-95C5-9EE07272CDCA}" type="presOf" srcId="{D91D437B-C40E-6140-81DA-C2458B3D939B}" destId="{65C6E240-6CDF-BF43-B4B3-F233E1D9A23C}" srcOrd="0" destOrd="1" presId="urn:microsoft.com/office/officeart/2005/8/layout/vList5"/>
    <dgm:cxn modelId="{384BC95B-0F52-2240-AAEC-4343F20FE34C}" type="presOf" srcId="{EEB01EE6-BD30-8A45-9251-54CEDACE6122}" destId="{5BD971A0-CCC1-3144-9A6A-71417D7DDA4C}" srcOrd="0" destOrd="0" presId="urn:microsoft.com/office/officeart/2005/8/layout/vList5"/>
    <dgm:cxn modelId="{BD5A2F5E-5485-2149-8CFF-7211BB9C3884}" type="presOf" srcId="{31C4CDF3-B576-8D4E-B852-8235C8A213E0}" destId="{B77EC960-E75B-E84F-8808-CFDC5BBD385E}" srcOrd="0" destOrd="0" presId="urn:microsoft.com/office/officeart/2005/8/layout/vList5"/>
    <dgm:cxn modelId="{B736E482-3BD1-194C-9126-5FAFB08FA467}" type="presParOf" srcId="{6658DF50-9BC2-3443-969F-BA0C14B531E9}" destId="{BA96C9A7-DC65-894F-8171-3D9880AFEEBC}" srcOrd="0" destOrd="0" presId="urn:microsoft.com/office/officeart/2005/8/layout/vList5"/>
    <dgm:cxn modelId="{FB4105C8-162F-0C44-90B7-159D2DD1BD42}" type="presParOf" srcId="{BA96C9A7-DC65-894F-8171-3D9880AFEEBC}" destId="{736EBB6D-5321-724F-AE83-39E1ACEE6754}" srcOrd="0" destOrd="0" presId="urn:microsoft.com/office/officeart/2005/8/layout/vList5"/>
    <dgm:cxn modelId="{2B4A0464-26B7-B34E-8567-F8BE199F61DB}" type="presParOf" srcId="{BA96C9A7-DC65-894F-8171-3D9880AFEEBC}" destId="{5BD971A0-CCC1-3144-9A6A-71417D7DDA4C}" srcOrd="1" destOrd="0" presId="urn:microsoft.com/office/officeart/2005/8/layout/vList5"/>
    <dgm:cxn modelId="{A015528F-53B0-A44D-B86C-0EFC2218D6B1}" type="presParOf" srcId="{6658DF50-9BC2-3443-969F-BA0C14B531E9}" destId="{9659193A-0519-F549-9742-AEEA9946159E}" srcOrd="1" destOrd="0" presId="urn:microsoft.com/office/officeart/2005/8/layout/vList5"/>
    <dgm:cxn modelId="{8B1A52B6-7E85-5A4D-9844-A1EABAD5BD84}" type="presParOf" srcId="{6658DF50-9BC2-3443-969F-BA0C14B531E9}" destId="{5856C661-CE23-F241-8FFD-8A2BBB65DD4C}" srcOrd="2" destOrd="0" presId="urn:microsoft.com/office/officeart/2005/8/layout/vList5"/>
    <dgm:cxn modelId="{12648D4C-5EAF-604A-96B3-E04977457E03}" type="presParOf" srcId="{5856C661-CE23-F241-8FFD-8A2BBB65DD4C}" destId="{F68D0124-F7EC-6248-A061-BBB66DB2E5DC}" srcOrd="0" destOrd="0" presId="urn:microsoft.com/office/officeart/2005/8/layout/vList5"/>
    <dgm:cxn modelId="{B024908A-0A4D-234F-B075-1C1258BEAD4D}" type="presParOf" srcId="{5856C661-CE23-F241-8FFD-8A2BBB65DD4C}" destId="{B77EC960-E75B-E84F-8808-CFDC5BBD385E}" srcOrd="1" destOrd="0" presId="urn:microsoft.com/office/officeart/2005/8/layout/vList5"/>
    <dgm:cxn modelId="{E3CC353C-3698-C24D-A7BF-C97159063C75}" type="presParOf" srcId="{6658DF50-9BC2-3443-969F-BA0C14B531E9}" destId="{D6695EC4-426F-F34B-8D54-68857BE8E55F}" srcOrd="3" destOrd="0" presId="urn:microsoft.com/office/officeart/2005/8/layout/vList5"/>
    <dgm:cxn modelId="{30809AC3-9940-0847-8F93-016823CB053A}" type="presParOf" srcId="{6658DF50-9BC2-3443-969F-BA0C14B531E9}" destId="{5F6197F2-93B6-0542-97D2-9C6A5F98A968}" srcOrd="4" destOrd="0" presId="urn:microsoft.com/office/officeart/2005/8/layout/vList5"/>
    <dgm:cxn modelId="{12A62388-3F13-0D45-8719-93CF116202CE}" type="presParOf" srcId="{5F6197F2-93B6-0542-97D2-9C6A5F98A968}" destId="{C380FFCF-19D3-EB42-9824-7EB38EBDF820}" srcOrd="0" destOrd="0" presId="urn:microsoft.com/office/officeart/2005/8/layout/vList5"/>
    <dgm:cxn modelId="{24532DC0-5638-0C46-82FE-CE88F132FB93}" type="presParOf" srcId="{5F6197F2-93B6-0542-97D2-9C6A5F98A968}" destId="{65C6E240-6CDF-BF43-B4B3-F233E1D9A23C}" srcOrd="1" destOrd="0" presId="urn:microsoft.com/office/officeart/2005/8/layout/vList5"/>
    <dgm:cxn modelId="{A2B1602A-FFAD-1A46-999A-A0A2D82C57E4}" type="presParOf" srcId="{6658DF50-9BC2-3443-969F-BA0C14B531E9}" destId="{011C1175-8F87-3B43-AB60-38DFCB1A235A}" srcOrd="5" destOrd="0" presId="urn:microsoft.com/office/officeart/2005/8/layout/vList5"/>
    <dgm:cxn modelId="{7C6D7686-D2F5-8747-99AF-1433B43404CF}" type="presParOf" srcId="{6658DF50-9BC2-3443-969F-BA0C14B531E9}" destId="{75532DC0-2739-DA4E-B333-37056F599AC6}" srcOrd="6" destOrd="0" presId="urn:microsoft.com/office/officeart/2005/8/layout/vList5"/>
    <dgm:cxn modelId="{7744C802-D1C0-AC46-979D-C130A210A0E4}" type="presParOf" srcId="{75532DC0-2739-DA4E-B333-37056F599AC6}" destId="{E05E39BD-DC5F-5C43-BB14-C51323184991}" srcOrd="0" destOrd="0" presId="urn:microsoft.com/office/officeart/2005/8/layout/vList5"/>
    <dgm:cxn modelId="{8CCB9C6E-48F3-0F42-841E-B087D6273C26}" type="presParOf" srcId="{75532DC0-2739-DA4E-B333-37056F599AC6}" destId="{FDA1A24D-4C23-0C43-A9FA-B6415B7A9190}" srcOrd="1" destOrd="0" presId="urn:microsoft.com/office/officeart/2005/8/layout/vList5"/>
    <dgm:cxn modelId="{7A7E9110-1B01-5941-B581-BAA4B253CD1D}" type="presParOf" srcId="{6658DF50-9BC2-3443-969F-BA0C14B531E9}" destId="{F1F0E5D5-F7D7-8D42-B6EC-493D4F02F0EA}" srcOrd="7" destOrd="0" presId="urn:microsoft.com/office/officeart/2005/8/layout/vList5"/>
    <dgm:cxn modelId="{1079875A-0CCF-EF49-9E38-608D480FA4B5}" type="presParOf" srcId="{6658DF50-9BC2-3443-969F-BA0C14B531E9}" destId="{258E897F-9AD8-824F-99D6-ACEE43174318}" srcOrd="8" destOrd="0" presId="urn:microsoft.com/office/officeart/2005/8/layout/vList5"/>
    <dgm:cxn modelId="{52A59E4A-0EB2-564C-9849-7E8BF5CC00B6}" type="presParOf" srcId="{258E897F-9AD8-824F-99D6-ACEE43174318}" destId="{C2099CC9-39BA-1945-824E-233DA08B04E6}" srcOrd="0" destOrd="0" presId="urn:microsoft.com/office/officeart/2005/8/layout/vList5"/>
    <dgm:cxn modelId="{539D4942-F92D-C84E-9E87-B726AFC086E0}" type="presParOf" srcId="{258E897F-9AD8-824F-99D6-ACEE43174318}" destId="{0F9C76CC-2420-2C42-B3FA-FBC3F245BAC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971A0-CCC1-3144-9A6A-71417D7DDA4C}">
      <dsp:nvSpPr>
        <dsp:cNvPr id="0" name=""/>
        <dsp:cNvSpPr/>
      </dsp:nvSpPr>
      <dsp:spPr>
        <a:xfrm rot="5400000">
          <a:off x="2244162" y="-679774"/>
          <a:ext cx="958573" cy="256324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Kale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Collards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Lettuce</a:t>
          </a:r>
          <a:endParaRPr lang="en-US" sz="1800" kern="1200" dirty="0"/>
        </a:p>
      </dsp:txBody>
      <dsp:txXfrm rot="-5400000">
        <a:off x="1441826" y="169356"/>
        <a:ext cx="2516452" cy="864985"/>
      </dsp:txXfrm>
    </dsp:sp>
    <dsp:sp modelId="{736EBB6D-5321-724F-AE83-39E1ACEE6754}">
      <dsp:nvSpPr>
        <dsp:cNvPr id="0" name=""/>
        <dsp:cNvSpPr/>
      </dsp:nvSpPr>
      <dsp:spPr>
        <a:xfrm>
          <a:off x="0" y="2740"/>
          <a:ext cx="1441825" cy="1198216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Leafy greens</a:t>
          </a:r>
          <a:endParaRPr lang="en-US" sz="2000" kern="1200" dirty="0"/>
        </a:p>
      </dsp:txBody>
      <dsp:txXfrm>
        <a:off x="58492" y="61232"/>
        <a:ext cx="1324841" cy="1081232"/>
      </dsp:txXfrm>
    </dsp:sp>
    <dsp:sp modelId="{B77EC960-E75B-E84F-8808-CFDC5BBD385E}">
      <dsp:nvSpPr>
        <dsp:cNvPr id="0" name=""/>
        <dsp:cNvSpPr/>
      </dsp:nvSpPr>
      <dsp:spPr>
        <a:xfrm rot="5400000">
          <a:off x="2244162" y="578353"/>
          <a:ext cx="958573" cy="256324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Carrots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Sweet potatoes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Potatoes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Beets</a:t>
          </a:r>
          <a:endParaRPr lang="en-US" sz="1600" kern="1200" dirty="0"/>
        </a:p>
      </dsp:txBody>
      <dsp:txXfrm rot="-5400000">
        <a:off x="1441826" y="1427483"/>
        <a:ext cx="2516452" cy="864985"/>
      </dsp:txXfrm>
    </dsp:sp>
    <dsp:sp modelId="{F68D0124-F7EC-6248-A061-BBB66DB2E5DC}">
      <dsp:nvSpPr>
        <dsp:cNvPr id="0" name=""/>
        <dsp:cNvSpPr/>
      </dsp:nvSpPr>
      <dsp:spPr>
        <a:xfrm>
          <a:off x="0" y="1260868"/>
          <a:ext cx="1441825" cy="1198216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Roots and tubers</a:t>
          </a:r>
          <a:endParaRPr lang="en-US" sz="2000" kern="1200" dirty="0"/>
        </a:p>
      </dsp:txBody>
      <dsp:txXfrm>
        <a:off x="58492" y="1319360"/>
        <a:ext cx="1324841" cy="1081232"/>
      </dsp:txXfrm>
    </dsp:sp>
    <dsp:sp modelId="{65C6E240-6CDF-BF43-B4B3-F233E1D9A23C}">
      <dsp:nvSpPr>
        <dsp:cNvPr id="0" name=""/>
        <dsp:cNvSpPr/>
      </dsp:nvSpPr>
      <dsp:spPr>
        <a:xfrm rot="5400000">
          <a:off x="2244162" y="1836480"/>
          <a:ext cx="958573" cy="256324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Tomatoes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Peppers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Eggplant</a:t>
          </a:r>
          <a:endParaRPr lang="en-US" sz="1800" kern="1200" dirty="0"/>
        </a:p>
      </dsp:txBody>
      <dsp:txXfrm rot="-5400000">
        <a:off x="1441826" y="2685610"/>
        <a:ext cx="2516452" cy="864985"/>
      </dsp:txXfrm>
    </dsp:sp>
    <dsp:sp modelId="{C380FFCF-19D3-EB42-9824-7EB38EBDF820}">
      <dsp:nvSpPr>
        <dsp:cNvPr id="0" name=""/>
        <dsp:cNvSpPr/>
      </dsp:nvSpPr>
      <dsp:spPr>
        <a:xfrm>
          <a:off x="0" y="2518995"/>
          <a:ext cx="1441825" cy="1198216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Fruiting nightshades</a:t>
          </a:r>
          <a:endParaRPr lang="en-US" sz="2000" kern="1200" dirty="0"/>
        </a:p>
      </dsp:txBody>
      <dsp:txXfrm>
        <a:off x="58492" y="2577487"/>
        <a:ext cx="1324841" cy="1081232"/>
      </dsp:txXfrm>
    </dsp:sp>
    <dsp:sp modelId="{FDA1A24D-4C23-0C43-A9FA-B6415B7A9190}">
      <dsp:nvSpPr>
        <dsp:cNvPr id="0" name=""/>
        <dsp:cNvSpPr/>
      </dsp:nvSpPr>
      <dsp:spPr>
        <a:xfrm rot="5400000">
          <a:off x="2244162" y="3094608"/>
          <a:ext cx="958573" cy="256324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Summer squash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Cucumbers</a:t>
          </a:r>
          <a:endParaRPr lang="en-US" sz="1800" kern="1200" dirty="0"/>
        </a:p>
      </dsp:txBody>
      <dsp:txXfrm rot="-5400000">
        <a:off x="1441826" y="3943738"/>
        <a:ext cx="2516452" cy="864985"/>
      </dsp:txXfrm>
    </dsp:sp>
    <dsp:sp modelId="{E05E39BD-DC5F-5C43-BB14-C51323184991}">
      <dsp:nvSpPr>
        <dsp:cNvPr id="0" name=""/>
        <dsp:cNvSpPr/>
      </dsp:nvSpPr>
      <dsp:spPr>
        <a:xfrm>
          <a:off x="0" y="3777123"/>
          <a:ext cx="1441825" cy="1198216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Cucurbits</a:t>
          </a:r>
          <a:endParaRPr lang="en-US" sz="2000" kern="1200" dirty="0"/>
        </a:p>
      </dsp:txBody>
      <dsp:txXfrm>
        <a:off x="58492" y="3835615"/>
        <a:ext cx="1324841" cy="1081232"/>
      </dsp:txXfrm>
    </dsp:sp>
    <dsp:sp modelId="{0F9C76CC-2420-2C42-B3FA-FBC3F245BACB}">
      <dsp:nvSpPr>
        <dsp:cNvPr id="0" name=""/>
        <dsp:cNvSpPr/>
      </dsp:nvSpPr>
      <dsp:spPr>
        <a:xfrm rot="5400000">
          <a:off x="2244162" y="4352736"/>
          <a:ext cx="958573" cy="256324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String beans and snap peas</a:t>
          </a:r>
          <a:endParaRPr lang="en-US" sz="1800" kern="1200" dirty="0"/>
        </a:p>
      </dsp:txBody>
      <dsp:txXfrm rot="-5400000">
        <a:off x="1441826" y="5201866"/>
        <a:ext cx="2516452" cy="864985"/>
      </dsp:txXfrm>
    </dsp:sp>
    <dsp:sp modelId="{C2099CC9-39BA-1945-824E-233DA08B04E6}">
      <dsp:nvSpPr>
        <dsp:cNvPr id="0" name=""/>
        <dsp:cNvSpPr/>
      </dsp:nvSpPr>
      <dsp:spPr>
        <a:xfrm>
          <a:off x="0" y="5035250"/>
          <a:ext cx="1441825" cy="1198216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Legumes</a:t>
          </a:r>
          <a:endParaRPr lang="en-US" sz="2000" kern="1200" dirty="0"/>
        </a:p>
      </dsp:txBody>
      <dsp:txXfrm>
        <a:off x="58492" y="5093742"/>
        <a:ext cx="1324841" cy="1081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CC7EEFE1-8545-4CBB-9809-A6A6999489FF}" type="datetimeFigureOut">
              <a:rPr lang="en-US"/>
              <a:pPr>
                <a:defRPr/>
              </a:pPr>
              <a:t>1/9/2018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645AC6E-164A-4F06-9F52-E9D52BC6D3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90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775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2150"/>
            <a:ext cx="61468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420" y="4379595"/>
            <a:ext cx="5547360" cy="41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775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0ED0DF2-659B-449E-B6DA-CC532D4E79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281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45706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914127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1371192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182825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5pPr>
    <a:lvl6pPr marL="2285318" algn="l" defTabSz="9141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445" algn="l" defTabSz="9141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507" algn="l" defTabSz="9141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25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Remind them we’re not testing for microbe</a:t>
            </a:r>
            <a:r>
              <a:rPr lang="en-US" baseline="0" dirty="0" smtClean="0"/>
              <a:t>s in water, several soil nutrients of interest to gardeners (e.g. SOC)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26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05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14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74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 smtClean="0"/>
              <a:t>The mean size is 11,800 square feet, a little bit larger than a quarter acre, about the size of 2.5 basketball courts and the median is 4000 square feet, about the size of 1 basketball court.</a:t>
            </a:r>
          </a:p>
          <a:p>
            <a:r>
              <a:rPr lang="en-US" sz="1800" baseline="0" dirty="0" smtClean="0"/>
              <a:t>Keep in mind that this includes things like walkways, toolsheds and picnic areas and not necessarily just growing space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89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2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baseline="0" dirty="0" smtClean="0"/>
              <a:t>participants either didn’t know or didn’t include a response. From the participants who we spoke to over the phone, it was fairly common to take over a site from a previous manager and not know the full history of the site. This also presents a space for potential misunderstanding – some sites might have been established over a garden that once existed there but had closed &amp; some participants were unsure if this question was asking for the date the current garden was established of if the land it was on had been converted to a garden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D4208-8BEA-FF4F-9635-D74D9D766E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8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Adopt a lot is city property, but</a:t>
            </a:r>
            <a:r>
              <a:rPr lang="en-US" baseline="0" dirty="0" smtClean="0"/>
              <a:t> they are listed separately because of the number of participants that sited it specifically; other gardens were on city property through other means. Adopt a Lot is a program that allows community members to “adopt” </a:t>
            </a:r>
            <a:r>
              <a:rPr lang="en-US" sz="13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Baltimore City-owned vacant lots to improve and use as community open spaces. Interested parties must submit</a:t>
            </a:r>
            <a:r>
              <a:rPr lang="en-US" sz="13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special application </a:t>
            </a:r>
            <a:r>
              <a:rPr lang="en-US" dirty="0" smtClean="0"/>
              <a:t>and,</a:t>
            </a:r>
            <a:r>
              <a:rPr lang="en-US" baseline="0" dirty="0" smtClean="0"/>
              <a:t> if accepted, </a:t>
            </a:r>
            <a:r>
              <a:rPr lang="en-US" dirty="0" smtClean="0"/>
              <a:t>sign a legally binding license agreement with the Mayor and City Council of Baltimore, giving it access to and possession of the lot for a period of one year. The license agreement is renewable.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other forms of city property (the 23% segment) that gardens are on include City Parks and Recreation parcels of land and land owned by a Baltimore city public school.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Baltimore Green Space land trusts – only 2 participants cited this &amp; from my understanding it doesn’t give us any indication as to who actually owns the land 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D4208-8BEA-FF4F-9635-D74D9D766E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41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asked participants where/by</a:t>
            </a:r>
            <a:r>
              <a:rPr lang="en-US" baseline="0" dirty="0" smtClean="0"/>
              <a:t> what methods</a:t>
            </a:r>
            <a:r>
              <a:rPr lang="en-US" dirty="0" smtClean="0"/>
              <a:t> they grew produce: Across all farms/gardens in our sample, over half of</a:t>
            </a:r>
            <a:r>
              <a:rPr lang="en-US" baseline="0" dirty="0" smtClean="0"/>
              <a:t> participants reported that they used framed raised beds to grow produce</a:t>
            </a:r>
          </a:p>
          <a:p>
            <a:r>
              <a:rPr lang="en-US" baseline="0" dirty="0" smtClean="0"/>
              <a:t>These were the options that participants could choose in the survey</a:t>
            </a:r>
          </a:p>
          <a:p>
            <a:endParaRPr lang="en-US" baseline="0" dirty="0" smtClean="0"/>
          </a:p>
          <a:p>
            <a:r>
              <a:rPr lang="en-US" baseline="0" dirty="0" smtClean="0"/>
              <a:t> Framed raised beds different from open-raised just in that they have a frame of wood or another material </a:t>
            </a:r>
            <a:r>
              <a:rPr lang="mr-IN" baseline="0" dirty="0" smtClean="0"/>
              <a:t>–</a:t>
            </a:r>
            <a:r>
              <a:rPr lang="en-US" baseline="0" dirty="0" smtClean="0"/>
              <a:t> both have imported soil mounded on top of ground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don’t know what “modes” were used inside of </a:t>
            </a:r>
            <a:r>
              <a:rPr lang="en-US" baseline="0" dirty="0" err="1" smtClean="0"/>
              <a:t>hoophouses</a:t>
            </a:r>
            <a:r>
              <a:rPr lang="en-US" baseline="0" dirty="0" smtClean="0"/>
              <a:t> or greenhouses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Non-edible vegetation</a:t>
            </a:r>
            <a:r>
              <a:rPr lang="en-US" baseline="0" dirty="0" smtClean="0"/>
              <a:t> includes perennials, flowers, trees, etc.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Container could mean pot or tire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58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chart on the right is those who responded Yes to the question displayed in the pie chart on the left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D4208-8BEA-FF4F-9635-D74D9D766E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7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must be careful to remember that, as previously</a:t>
            </a:r>
            <a:r>
              <a:rPr lang="en-US" baseline="0" dirty="0" smtClean="0"/>
              <a:t> discussed, </a:t>
            </a:r>
            <a:r>
              <a:rPr lang="en-US" dirty="0" smtClean="0"/>
              <a:t>urban agriculture occurs in many different forms</a:t>
            </a:r>
            <a:r>
              <a:rPr lang="en-US" baseline="0" dirty="0" smtClean="0"/>
              <a:t> and that</a:t>
            </a:r>
            <a:r>
              <a:rPr lang="en-US" dirty="0" smtClean="0"/>
              <a:t> its potential benefits </a:t>
            </a:r>
            <a:r>
              <a:rPr lang="en-US" baseline="0" dirty="0" smtClean="0"/>
              <a:t>are not attributed equally across all models.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30D77-E69E-2B43-A4FE-0C69D3B2CC2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3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86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D6830-E236-4682-AA7E-659E016EE4C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3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D4208-8BEA-FF4F-9635-D74D9D766EC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50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Note that many people mentioned that they knew about soil testing but had never considered or didn’t know how/where you get water and produce testing</a:t>
            </a:r>
          </a:p>
          <a:p>
            <a:endParaRPr lang="en-US" baseline="0" dirty="0" smtClean="0"/>
          </a:p>
          <a:p>
            <a:pPr algn="l" fontAlgn="b"/>
            <a:r>
              <a:rPr lang="en-US" sz="14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*2 knew how to conduct soil but not water or produce testing</a:t>
            </a:r>
          </a:p>
          <a:p>
            <a:pPr algn="l" fontAlgn="b"/>
            <a:r>
              <a:rPr lang="en-US" sz="1400" b="0" i="0" u="none" strike="noStrike" dirty="0" smtClean="0">
                <a:solidFill>
                  <a:srgbClr val="000000"/>
                </a:solidFill>
                <a:effectLst/>
                <a:latin typeface="Calibri" charset="0"/>
              </a:rPr>
              <a:t>^2 hadn't considered testing for contaminants (only tested nutrients); 1 hadn't considered testing produce or water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Other:</a:t>
            </a:r>
            <a:r>
              <a:rPr lang="en-US" baseline="0" dirty="0" smtClean="0"/>
              <a:t> includes lack of interest, trying not to disturb soil and site-specific logistical challenges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D4208-8BEA-FF4F-9635-D74D9D766EC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591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kept in the “remove gardening gear when entering home” even though no one selected that option because I thought it was interesting</a:t>
            </a:r>
            <a:r>
              <a:rPr lang="en-US" baseline="0" dirty="0" smtClean="0"/>
              <a:t> that literally no one did that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58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13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“On average, a random farm in our sample</a:t>
            </a:r>
            <a:r>
              <a:rPr lang="en-US" baseline="0" dirty="0" smtClean="0"/>
              <a:t> had 33 regular adult participants in 2016”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Note: will need to go back into </a:t>
            </a:r>
            <a:r>
              <a:rPr lang="en-US" baseline="0" dirty="0" err="1" smtClean="0"/>
              <a:t>Qualtrics</a:t>
            </a:r>
            <a:r>
              <a:rPr lang="en-US" baseline="0" dirty="0" smtClean="0"/>
              <a:t> and see how many sites that didn’t respond were ones that never received this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DCC2-637C-4D75-989A-7AF58342CF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68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34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DCC2-637C-4D75-989A-7AF58342CF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15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DCC2-637C-4D75-989A-7AF58342CF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48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farm/garden issue </a:t>
            </a:r>
            <a:r>
              <a:rPr lang="mr-IN" dirty="0" smtClean="0"/>
              <a:t>–</a:t>
            </a:r>
            <a:r>
              <a:rPr lang="en-US" dirty="0" smtClean="0"/>
              <a:t> didn’t bother to define or separate</a:t>
            </a:r>
            <a:r>
              <a:rPr lang="en-US" baseline="0" dirty="0" smtClean="0"/>
              <a:t>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74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4DCC2-637C-4D75-989A-7AF58342CFB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35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Interesting</a:t>
            </a:r>
            <a:r>
              <a:rPr lang="en-US" baseline="0" dirty="0" smtClean="0"/>
              <a:t> side note: </a:t>
            </a:r>
            <a:r>
              <a:rPr lang="en-US" dirty="0" smtClean="0"/>
              <a:t>one gardener picked up a bacterial infection (H. Pylori) from contaminated water at the site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34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116 primary samples</a:t>
            </a:r>
            <a:r>
              <a:rPr lang="en-US" sz="1200" baseline="0" dirty="0" smtClean="0"/>
              <a:t> have</a:t>
            </a:r>
            <a:r>
              <a:rPr lang="en-US" sz="1200" dirty="0" smtClean="0"/>
              <a:t> duplicates</a:t>
            </a:r>
            <a:r>
              <a:rPr lang="en-US" sz="1200" baseline="0" dirty="0" smtClean="0"/>
              <a:t> </a:t>
            </a:r>
            <a:r>
              <a:rPr lang="mr-IN" sz="1200" baseline="0" dirty="0" smtClean="0"/>
              <a:t>–</a:t>
            </a:r>
            <a:r>
              <a:rPr lang="en-US" sz="1200" baseline="0" dirty="0" smtClean="0"/>
              <a:t> not reported/analyzed for this presentation (we hoped to have duplicate of every primary sample, but that didn't always happen in reality. Duplicates were sometimes missed for the second/third sample)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“Not recorded” means we didn't log it. Primary observation of interest was source - Point helps us remember site set up and which sample was which.</a:t>
            </a:r>
          </a:p>
          <a:p>
            <a:endParaRPr lang="en-US" dirty="0" smtClean="0"/>
          </a:p>
          <a:p>
            <a:r>
              <a:rPr lang="en-US" dirty="0" smtClean="0"/>
              <a:t>We collected two water samples at FSL - one was from a municipal source used to fill the tanks. The other was from the aquaponics tanks.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957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</a:t>
            </a:r>
            <a:r>
              <a:rPr lang="en-US" baseline="0" dirty="0" smtClean="0"/>
              <a:t> primary samples &lt; LOD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58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</a:t>
            </a:r>
            <a:r>
              <a:rPr lang="en-US" baseline="0" dirty="0" smtClean="0"/>
              <a:t> primary samples &lt; LOD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</a:t>
            </a:r>
            <a:r>
              <a:rPr lang="en-US" baseline="0" dirty="0" smtClean="0"/>
              <a:t> primary samples &lt; LOD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94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106 primary samples &lt; LOD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723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primary sample &lt; LOD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12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505050"/>
                </a:solidFill>
                <a:latin typeface="Verdana" pitchFamily="34" charset="0"/>
              </a:rPr>
              <a:t>15 Samples &lt;LOD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solidFill>
                <a:srgbClr val="505050"/>
              </a:solidFill>
              <a:latin typeface="Verdana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79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 figure represents 117 sites. Excluded one site because an estimate is not available due to insufficient data points in the ACS.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292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716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primary</a:t>
            </a:r>
            <a:r>
              <a:rPr lang="en-US" baseline="0" dirty="0" smtClean="0"/>
              <a:t> samples &lt; LOD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781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3700" y="692150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324A3F-300B-420C-BDE3-35534FC74A09}" type="slidenum">
              <a:rPr lang="en-US" altLang="en-US" smtClean="0"/>
              <a:pPr/>
              <a:t>71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974934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60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47 primary</a:t>
            </a:r>
            <a:r>
              <a:rPr lang="en-US" baseline="0" dirty="0" smtClean="0"/>
              <a:t> samples &lt;LOD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755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368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 Primary samples</a:t>
            </a:r>
            <a:r>
              <a:rPr lang="en-US" baseline="0" dirty="0" smtClean="0"/>
              <a:t> &lt; LOD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7E24F-EFA5-FA47-8E7C-B64C3FDFA05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9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supermarket</a:t>
            </a:r>
            <a:r>
              <a:rPr lang="en-US" baseline="0" dirty="0" smtClean="0"/>
              <a:t> and farmers market slides to come for full description of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54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1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Supermarket selection</a:t>
            </a:r>
            <a:r>
              <a:rPr lang="en-US" baseline="0" dirty="0" smtClean="0"/>
              <a:t> strategy: According to market research studies, food shoppers don’t necessarily shop according to geographic proximity but based on prices. Thus, we initially selected 10 grocery stores that represented a diversity of price ranges/SES markets. We included independent stores, chain supermarkets, and two international food stores.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sz="13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 every produce item available at each grocery store, we purchased two composite sample equivalents (one USDA certified organic, and one conventionally produced)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When possible, we purchased ≥ 2 “subsamples” (e.g., two potatoes, two beets for each composite sample, even if 1 potato satisfies the minimum weight requirement.) 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only a few of the initial stores offered organic produce items, we had to expand our store search to include more higher-income stores that offered organic produce in order to reach our minimum of 10 organic samples per each produce item. We had to go to one store a few miles outside of city limits to get the last organic eggplant sample.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0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Since many of the</a:t>
            </a:r>
            <a:r>
              <a:rPr lang="en-US" sz="1400" b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same vendors attend multiple different farmers markets, we k</a:t>
            </a:r>
            <a:r>
              <a:rPr lang="en-US" sz="14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ept</a:t>
            </a:r>
            <a:r>
              <a:rPr lang="en-US" sz="1400" b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track of which vendors from which we purchased each sample and did not buy the same produce item from the same vendor (even if they were at a different farmers market). 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There was no maximum number of produce</a:t>
            </a:r>
            <a:r>
              <a:rPr lang="en-US" sz="13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types that could be purchased from an individual vendor - 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 example, if one vendor had all 12 produce items on the site checklist, we could purchase 12 composite sample from this single vendor.) </a:t>
            </a:r>
          </a:p>
          <a:p>
            <a:endParaRPr lang="en-US" sz="1400" b="1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4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Vendor Eligibility:</a:t>
            </a:r>
            <a:endParaRPr lang="en-US" sz="14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en-US" sz="14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We did NOT buy produce that is “certified organic.”</a:t>
            </a:r>
          </a:p>
          <a:p>
            <a:pPr lvl="1"/>
            <a:r>
              <a:rPr lang="en-US" sz="14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We</a:t>
            </a:r>
            <a:r>
              <a:rPr lang="en-US" sz="14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did 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NOT buy produce from any vendor that is based in Baltimore </a:t>
            </a:r>
            <a:r>
              <a:rPr lang="en-US" sz="1400" b="1" u="sng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City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3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When possible, we purchased ≥ 2 “subsamples” (e.g., two potatoes, two beets for each composite sample, even if 1 potato satisfies the minimum weight requirement.)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56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Note: Some uncertainty around preparation protocol. Were we not to peel some root veggies, we may find higher metal concentrations; people may be exposed to more than what we find.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Fun anecdotes: </a:t>
            </a:r>
          </a:p>
          <a:p>
            <a:r>
              <a:rPr lang="en-US" dirty="0" smtClean="0"/>
              <a:t>Most disgusting</a:t>
            </a:r>
            <a:r>
              <a:rPr lang="en-US" baseline="0" dirty="0" smtClean="0"/>
              <a:t> smelling raw, ground up sample: toss up between eggplant or collards</a:t>
            </a:r>
          </a:p>
          <a:p>
            <a:r>
              <a:rPr lang="en-US" baseline="0" dirty="0" smtClean="0"/>
              <a:t>Most appetizing : tomatoes or carrots</a:t>
            </a:r>
          </a:p>
          <a:p>
            <a:r>
              <a:rPr lang="en-US" dirty="0" smtClean="0"/>
              <a:t>Prettiest:</a:t>
            </a:r>
            <a:r>
              <a:rPr lang="en-US" baseline="0" dirty="0" smtClean="0"/>
              <a:t> beets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D0DF2-659B-449E-B6DA-CC532D4E795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6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gradFill flip="none" rotWithShape="1">
          <a:gsLst>
            <a:gs pos="0">
              <a:srgbClr val="416491"/>
            </a:gs>
            <a:gs pos="100000">
              <a:srgbClr val="21334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1200" y="304802"/>
            <a:ext cx="10769600" cy="214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6" rIns="0" bIns="45706" numCol="1" anchor="b" anchorCtr="0" compatLnSpc="1">
            <a:prstTxWarp prst="textNoShape">
              <a:avLst/>
            </a:prstTxWarp>
            <a:normAutofit/>
          </a:bodyPr>
          <a:lstStyle>
            <a:lvl1pPr algn="ctr">
              <a:defRPr sz="4500" b="1" baseline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11200" y="2612574"/>
            <a:ext cx="10769600" cy="2416628"/>
          </a:xfrm>
        </p:spPr>
        <p:txBody>
          <a:bodyPr>
            <a:normAutofit/>
          </a:bodyPr>
          <a:lstStyle>
            <a:lvl1pPr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53143" y="5202022"/>
            <a:ext cx="2285714" cy="11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5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0" y="0"/>
            <a:ext cx="12192000" cy="12869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Bookman Old Style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9"/>
            <p:custDataLst>
              <p:tags r:id="rId2"/>
            </p:custDataLst>
          </p:nvPr>
        </p:nvSpPr>
        <p:spPr>
          <a:xfrm>
            <a:off x="241301" y="1456266"/>
            <a:ext cx="11652673" cy="4857751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182880" tIns="91440" rIns="182880" bIns="91440"/>
          <a:lstStyle>
            <a:lvl1pPr marL="457189" indent="-457189">
              <a:spcBef>
                <a:spcPts val="3200"/>
              </a:spcBef>
              <a:buClr>
                <a:schemeClr val="bg2"/>
              </a:buClr>
              <a:buSzPct val="100000"/>
              <a:defRPr sz="2133">
                <a:latin typeface="+mj-lt"/>
                <a:cs typeface="Georgia"/>
              </a:defRPr>
            </a:lvl1pPr>
            <a:lvl2pPr marL="840296" indent="-383108">
              <a:spcBef>
                <a:spcPts val="0"/>
              </a:spcBef>
              <a:buClr>
                <a:schemeClr val="bg2"/>
              </a:buClr>
              <a:buFont typeface="Wingdings 3" pitchFamily="18" charset="2"/>
              <a:buChar char="u"/>
              <a:defRPr sz="2133">
                <a:latin typeface="+mj-lt"/>
                <a:cs typeface="Georgia"/>
              </a:defRPr>
            </a:lvl2pPr>
            <a:lvl3pPr marL="1219170" indent="-378875">
              <a:spcBef>
                <a:spcPts val="0"/>
              </a:spcBef>
              <a:buClr>
                <a:schemeClr val="bg2"/>
              </a:buClr>
              <a:buSzPct val="100000"/>
              <a:buFont typeface="Trebuchet MS" pitchFamily="34" charset="0"/>
              <a:buChar char="•"/>
              <a:defRPr sz="2133" baseline="0">
                <a:latin typeface="+mj-lt"/>
                <a:cs typeface="Georgia"/>
              </a:defRPr>
            </a:lvl3pPr>
            <a:lvl4pPr>
              <a:buClr>
                <a:srgbClr val="B50D0D"/>
              </a:buClr>
              <a:defRPr sz="3733"/>
            </a:lvl4pPr>
            <a:lvl5pPr>
              <a:buClr>
                <a:srgbClr val="B50D0D"/>
              </a:buClr>
              <a:defRPr sz="37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37067" y="73819"/>
            <a:ext cx="11717867" cy="1143000"/>
          </a:xfrm>
          <a:prstGeom prst="rect">
            <a:avLst/>
          </a:prstGeom>
          <a:noFill/>
        </p:spPr>
        <p:txBody>
          <a:bodyPr lIns="0" bIns="0" anchor="ctr"/>
          <a:lstStyle>
            <a:lvl1pPr algn="l">
              <a:defRPr sz="2667">
                <a:solidFill>
                  <a:schemeClr val="bg1"/>
                </a:solidFill>
                <a:latin typeface="+mj-lt"/>
                <a:cs typeface="Myriad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xfrm>
            <a:off x="11146367" y="6502401"/>
            <a:ext cx="795867" cy="232833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+mj-lt"/>
              </a:defRPr>
            </a:lvl1pPr>
          </a:lstStyle>
          <a:p>
            <a:pPr>
              <a:defRPr/>
            </a:pPr>
            <a:fld id="{1F9E994A-B05C-3A4C-AC81-348E3062A1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  <p:custDataLst>
              <p:tags r:id="rId5"/>
            </p:custDataLst>
          </p:nvPr>
        </p:nvSpPr>
        <p:spPr>
          <a:xfrm>
            <a:off x="241299" y="6361852"/>
            <a:ext cx="10833100" cy="3733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b"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50D0D"/>
              </a:buClr>
              <a:buSzPct val="100000"/>
              <a:buFont typeface="Wingdings" pitchFamily="-1" charset="2"/>
              <a:buNone/>
              <a:tabLst/>
              <a:defRPr sz="1067">
                <a:latin typeface="+mj-lt"/>
                <a:cs typeface="Georgia"/>
              </a:defRPr>
            </a:lvl1pPr>
            <a:lvl2pPr marL="999042" indent="-541853">
              <a:spcBef>
                <a:spcPts val="0"/>
              </a:spcBef>
              <a:buClr>
                <a:srgbClr val="B50D0D"/>
              </a:buClr>
              <a:buFont typeface="Lucida Grande"/>
              <a:buNone/>
              <a:defRPr sz="1333">
                <a:latin typeface="Georgia"/>
                <a:cs typeface="Georgia"/>
              </a:defRPr>
            </a:lvl2pPr>
            <a:lvl3pPr marL="1066773" indent="457189">
              <a:spcBef>
                <a:spcPts val="0"/>
              </a:spcBef>
              <a:buClr>
                <a:srgbClr val="B50D0D"/>
              </a:buClr>
              <a:buNone/>
              <a:defRPr sz="1333" baseline="0">
                <a:latin typeface="Georgia"/>
                <a:cs typeface="Georgia"/>
              </a:defRPr>
            </a:lvl3pPr>
            <a:lvl4pPr>
              <a:buClr>
                <a:srgbClr val="B50D0D"/>
              </a:buClr>
              <a:defRPr sz="3733"/>
            </a:lvl4pPr>
            <a:lvl5pPr>
              <a:buClr>
                <a:srgbClr val="B50D0D"/>
              </a:buClr>
              <a:defRPr sz="37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8083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II">
    <p:bg>
      <p:bgPr>
        <a:gradFill flip="none" rotWithShape="1">
          <a:gsLst>
            <a:gs pos="0">
              <a:srgbClr val="416491"/>
            </a:gs>
            <a:gs pos="100000">
              <a:srgbClr val="21334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451432" y="304801"/>
            <a:ext cx="10029371" cy="132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6" rIns="0" bIns="45706" numCol="1" anchor="b" anchorCtr="0" compatLnSpc="1">
            <a:prstTxWarp prst="textNoShape">
              <a:avLst/>
            </a:prstTxWarp>
            <a:normAutofit/>
          </a:bodyPr>
          <a:lstStyle>
            <a:lvl1pPr algn="l">
              <a:defRPr sz="4500" b="1" baseline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451432" y="1741715"/>
            <a:ext cx="10029371" cy="4191000"/>
          </a:xfrm>
        </p:spPr>
        <p:txBody>
          <a:bodyPr>
            <a:normAutofit/>
          </a:bodyPr>
          <a:lstStyle>
            <a:lvl1pPr algn="l">
              <a:spcAft>
                <a:spcPts val="857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3300">
                <a:solidFill>
                  <a:schemeClr val="bg1"/>
                </a:solidFill>
                <a:latin typeface="+mn-lt"/>
              </a:defRPr>
            </a:lvl1pPr>
            <a:lvl2pPr>
              <a:buNone/>
              <a:defRPr/>
            </a:lvl2pPr>
            <a:lvl3pPr>
              <a:buClr>
                <a:schemeClr val="bg1"/>
              </a:buClr>
              <a:buSzPct val="150000"/>
              <a:buFont typeface="Arial" pitchFamily="34" charset="0"/>
              <a:buChar char="•"/>
              <a:defRPr>
                <a:solidFill>
                  <a:schemeClr val="bg1"/>
                </a:solidFill>
                <a:latin typeface="+mn-lt"/>
              </a:defRPr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25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725718" y="1251859"/>
            <a:ext cx="10740573" cy="50074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5718" y="326570"/>
            <a:ext cx="1074057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6" rIns="0" bIns="45706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725718" y="6368151"/>
            <a:ext cx="10740573" cy="272143"/>
          </a:xfrm>
        </p:spPr>
        <p:txBody>
          <a:bodyPr anchor="b">
            <a:noAutofit/>
          </a:bodyPr>
          <a:lstStyle>
            <a:lvl1pPr marL="0" indent="0">
              <a:buNone/>
              <a:tabLst>
                <a:tab pos="1269621" algn="l"/>
              </a:tabLst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8" name="Picture 7" descr="CLF-Black w-Alpha wide ovr 2.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03" y="6381062"/>
            <a:ext cx="1504188" cy="27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y">
    <p:bg>
      <p:bgPr>
        <a:solidFill>
          <a:srgbClr val="453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1200" y="326570"/>
            <a:ext cx="1076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6" rIns="0" bIns="45706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sz="quarter" idx="15"/>
          </p:nvPr>
        </p:nvSpPr>
        <p:spPr>
          <a:xfrm>
            <a:off x="725718" y="1251859"/>
            <a:ext cx="10740573" cy="5007428"/>
          </a:xfrm>
        </p:spPr>
        <p:txBody>
          <a:bodyPr/>
          <a:lstStyle>
            <a:lvl1pPr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725718" y="6368151"/>
            <a:ext cx="10740573" cy="272143"/>
          </a:xfrm>
        </p:spPr>
        <p:txBody>
          <a:bodyPr anchor="b">
            <a:noAutofit/>
          </a:bodyPr>
          <a:lstStyle>
            <a:lvl1pPr marL="0" indent="0">
              <a:buNone/>
              <a:tabLst>
                <a:tab pos="1269621" algn="l"/>
              </a:tabLst>
              <a:defRPr sz="1000">
                <a:solidFill>
                  <a:schemeClr val="bg1">
                    <a:lumMod val="85000"/>
                  </a:schemeClr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7" name="Picture 6" descr="CLF-Black w-Alpha wide ovr 2.5.png"/>
          <p:cNvPicPr>
            <a:picLocks noChangeAspect="1"/>
          </p:cNvPicPr>
          <p:nvPr userDrawn="1"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771" y="6381059"/>
            <a:ext cx="1500520" cy="270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11200" y="326570"/>
            <a:ext cx="1076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6" rIns="0" bIns="45706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5"/>
          </p:nvPr>
        </p:nvSpPr>
        <p:spPr>
          <a:xfrm>
            <a:off x="725718" y="1251859"/>
            <a:ext cx="10740573" cy="500742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725718" y="6368151"/>
            <a:ext cx="10740573" cy="272143"/>
          </a:xfrm>
        </p:spPr>
        <p:txBody>
          <a:bodyPr anchor="b">
            <a:noAutofit/>
          </a:bodyPr>
          <a:lstStyle>
            <a:lvl1pPr marL="0" indent="0">
              <a:buNone/>
              <a:tabLst>
                <a:tab pos="1269621" algn="l"/>
              </a:tabLst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6" name="Picture 5" descr="CLF-Black w-Alpha wide ovr 2.5.png"/>
          <p:cNvPicPr>
            <a:picLocks noChangeAspect="1"/>
          </p:cNvPicPr>
          <p:nvPr userDrawn="1"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771" y="6381059"/>
            <a:ext cx="1500520" cy="270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330665" y="625167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602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fld id="{41FDF461-2C5F-1349-8D93-328DA418AA06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/>
          <a:p>
            <a:fld id="{65395F1D-D2F9-B240-95EA-5AF4C850A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fld id="{41FDF461-2C5F-1349-8D93-328DA418AA06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/>
          <a:lstStyle/>
          <a:p>
            <a:fld id="{65395F1D-D2F9-B240-95EA-5AF4C850A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2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12869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Bookman Old Style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7067" y="73819"/>
            <a:ext cx="11717867" cy="1143000"/>
          </a:xfrm>
          <a:prstGeom prst="rect">
            <a:avLst/>
          </a:prstGeom>
          <a:noFill/>
        </p:spPr>
        <p:txBody>
          <a:bodyPr lIns="0" bIns="0" anchor="ctr"/>
          <a:lstStyle>
            <a:lvl1pPr algn="l">
              <a:defRPr sz="2667">
                <a:solidFill>
                  <a:srgbClr val="FAFAFA"/>
                </a:solidFill>
                <a:latin typeface="+mj-lt"/>
                <a:cs typeface="Myriad Pr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241299" y="6361852"/>
            <a:ext cx="10833100" cy="3733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b"/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50D0D"/>
              </a:buClr>
              <a:buSzPct val="100000"/>
              <a:buFont typeface="Wingdings" pitchFamily="-1" charset="2"/>
              <a:buNone/>
              <a:tabLst/>
              <a:defRPr sz="1067">
                <a:latin typeface="+mj-lt"/>
                <a:cs typeface="Georgia"/>
              </a:defRPr>
            </a:lvl1pPr>
            <a:lvl2pPr marL="999042" indent="-541853">
              <a:spcBef>
                <a:spcPts val="0"/>
              </a:spcBef>
              <a:buClr>
                <a:srgbClr val="B50D0D"/>
              </a:buClr>
              <a:buFont typeface="Lucida Grande"/>
              <a:buNone/>
              <a:defRPr sz="1333">
                <a:latin typeface="Georgia"/>
                <a:cs typeface="Georgia"/>
              </a:defRPr>
            </a:lvl2pPr>
            <a:lvl3pPr marL="1066773" indent="457189">
              <a:spcBef>
                <a:spcPts val="0"/>
              </a:spcBef>
              <a:buClr>
                <a:srgbClr val="B50D0D"/>
              </a:buClr>
              <a:buNone/>
              <a:defRPr sz="1333" baseline="0">
                <a:latin typeface="Georgia"/>
                <a:cs typeface="Georgia"/>
              </a:defRPr>
            </a:lvl3pPr>
            <a:lvl4pPr>
              <a:buClr>
                <a:srgbClr val="B50D0D"/>
              </a:buClr>
              <a:defRPr sz="3733"/>
            </a:lvl4pPr>
            <a:lvl5pPr>
              <a:buClr>
                <a:srgbClr val="B50D0D"/>
              </a:buClr>
              <a:defRPr sz="37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46367" y="6502401"/>
            <a:ext cx="795867" cy="232833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+mj-lt"/>
              </a:defRPr>
            </a:lvl1pPr>
          </a:lstStyle>
          <a:p>
            <a:pPr>
              <a:defRPr/>
            </a:pPr>
            <a:fld id="{1F9E994A-B05C-3A4C-AC81-348E3062A1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14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295400"/>
            <a:ext cx="10769600" cy="4953000"/>
          </a:xfrm>
          <a:prstGeom prst="rect">
            <a:avLst/>
          </a:prstGeom>
        </p:spPr>
        <p:txBody>
          <a:bodyPr vert="horz" lIns="0" tIns="45706" rIns="0" bIns="4570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8"/>
            <a:endParaRPr lang="en-US" dirty="0" smtClean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711200" y="457200"/>
            <a:ext cx="10769600" cy="685800"/>
          </a:xfrm>
          <a:prstGeom prst="rect">
            <a:avLst/>
          </a:prstGeom>
        </p:spPr>
        <p:txBody>
          <a:bodyPr vert="horz" lIns="0" tIns="45706" rIns="0" bIns="45706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0" r:id="rId2"/>
    <p:sldLayoutId id="2147483724" r:id="rId3"/>
    <p:sldLayoutId id="2147483756" r:id="rId4"/>
    <p:sldLayoutId id="2147483728" r:id="rId5"/>
    <p:sldLayoutId id="2147483757" r:id="rId6"/>
    <p:sldLayoutId id="2147483758" r:id="rId7"/>
    <p:sldLayoutId id="2147483759" r:id="rId8"/>
    <p:sldLayoutId id="2147483760" r:id="rId9"/>
    <p:sldLayoutId id="2147483761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3500" b="1" i="0" baseline="0">
          <a:solidFill>
            <a:schemeClr val="tx1"/>
          </a:solidFill>
          <a:latin typeface="+mn-lt"/>
          <a:ea typeface="Adobe Fan Heiti Std B" pitchFamily="34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</a:defRPr>
      </a:lvl5pPr>
      <a:lvl6pPr marL="457065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127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253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1825" marR="0" indent="-461825" algn="l" defTabSz="7882761" rtl="0" eaLnBrk="1" fontAlgn="base" latinLnBrk="0" hangingPunct="1">
        <a:lnSpc>
          <a:spcPct val="100000"/>
        </a:lnSpc>
        <a:spcBef>
          <a:spcPts val="1200"/>
        </a:spcBef>
        <a:spcAft>
          <a:spcPct val="0"/>
        </a:spcAft>
        <a:buClr>
          <a:srgbClr val="416392"/>
        </a:buClr>
        <a:buSzTx/>
        <a:buFont typeface="Wingdings" pitchFamily="2" charset="2"/>
        <a:buChar char="§"/>
        <a:tabLst/>
        <a:defRPr sz="2500" b="0" i="0" baseline="0">
          <a:solidFill>
            <a:schemeClr val="tx1"/>
          </a:solidFill>
          <a:latin typeface="+mn-lt"/>
          <a:ea typeface="+mn-ea"/>
          <a:cs typeface="+mn-cs"/>
        </a:defRPr>
      </a:lvl1pPr>
      <a:lvl2pPr marL="907780" marR="0" indent="-445955" algn="l" defTabSz="7936719" rtl="0" eaLnBrk="1" fontAlgn="base" latinLnBrk="0" hangingPunct="1">
        <a:lnSpc>
          <a:spcPct val="100000"/>
        </a:lnSpc>
        <a:spcBef>
          <a:spcPts val="1200"/>
        </a:spcBef>
        <a:spcAft>
          <a:spcPct val="0"/>
        </a:spcAft>
        <a:buClr>
          <a:srgbClr val="416392"/>
        </a:buClr>
        <a:buSzPct val="115000"/>
        <a:buFont typeface="Arial" pitchFamily="34" charset="0"/>
        <a:buChar char="•"/>
        <a:tabLst/>
        <a:defRPr sz="2200" b="0" i="0" baseline="0">
          <a:solidFill>
            <a:schemeClr val="tx1"/>
          </a:solidFill>
          <a:latin typeface="+mn-lt"/>
        </a:defRPr>
      </a:lvl2pPr>
      <a:lvl3pPr marL="1375954" indent="-461825" algn="l" defTabSz="7022593" rtl="0" fontAlgn="base">
        <a:lnSpc>
          <a:spcPct val="10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b="0" i="0" baseline="0">
          <a:solidFill>
            <a:schemeClr val="tx1"/>
          </a:solidFill>
          <a:latin typeface="+mn-lt"/>
        </a:defRPr>
      </a:lvl3pPr>
      <a:lvl4pPr marL="1828253" indent="-452305" algn="l" defTabSz="6108466" rtl="0" fontAlgn="base">
        <a:lnSpc>
          <a:spcPct val="10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4pPr>
      <a:lvl5pPr marL="2290081" indent="-461825" algn="l" rtl="0" fontAlgn="base">
        <a:lnSpc>
          <a:spcPct val="10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baseline="0">
          <a:solidFill>
            <a:schemeClr val="tx1"/>
          </a:solidFill>
          <a:latin typeface="+mn-lt"/>
        </a:defRPr>
      </a:lvl5pPr>
      <a:lvl6pPr marL="2742382" indent="-452305" algn="l" defTabSz="5194336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baseline="0">
          <a:solidFill>
            <a:schemeClr val="tx1"/>
          </a:solidFill>
          <a:latin typeface="+mn-lt"/>
        </a:defRPr>
      </a:lvl6pPr>
      <a:lvl7pPr marL="3204207" indent="-461825" algn="l" defTabSz="7936719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baseline="0">
          <a:solidFill>
            <a:schemeClr val="tx1"/>
          </a:solidFill>
          <a:latin typeface="+mn-lt"/>
        </a:defRPr>
      </a:lvl7pPr>
      <a:lvl8pPr marL="3656507" indent="-452305" algn="l" defTabSz="4226252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baseline="0">
          <a:solidFill>
            <a:schemeClr val="tx1"/>
          </a:solidFill>
          <a:latin typeface="+mn-lt"/>
        </a:defRPr>
      </a:lvl8pPr>
      <a:lvl9pPr marL="4118336" indent="-461825" algn="l" defTabSz="4172292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3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8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chart" Target="../charts/chart4.xml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lickr.com/photos/mimsmithfaro/4834753629/in/photolist-8nenPc-Qw8NmT-Rku53-Hfbb-pei74m-64pr1v-bamX2-Meb2P-6Ag9ya-57WnL2-6GhatR-5adAjG-YPSDAS-shUgi-5cQKHg-5cV8Ns-g3jwNZ-YfYFBS-5eYGpR-eaTBL-cGJEYb-RKWwRr-d3eUdd-9Vo8ww-4QL944-7eTvun-6T35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0597"/>
            <a:ext cx="12192000" cy="6859063"/>
          </a:xfrm>
          <a:prstGeom prst="rect">
            <a:avLst/>
          </a:prstGeom>
        </p:spPr>
      </p:pic>
      <p:sp>
        <p:nvSpPr>
          <p:cNvPr id="4" name="Title 15"/>
          <p:cNvSpPr txBox="1">
            <a:spLocks/>
          </p:cNvSpPr>
          <p:nvPr/>
        </p:nvSpPr>
        <p:spPr bwMode="auto">
          <a:xfrm>
            <a:off x="153925" y="907727"/>
            <a:ext cx="12191999" cy="142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6" rIns="0" bIns="45706" numCol="1" rtlCol="0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500" b="1" i="0" baseline="0">
                <a:solidFill>
                  <a:schemeClr val="bg1"/>
                </a:solidFill>
                <a:latin typeface="Cambria"/>
                <a:ea typeface="Adobe Fan Heiti Std B" pitchFamily="34" charset="-128"/>
                <a:cs typeface="Cambria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6600" u="sng" kern="0" dirty="0" smtClean="0">
                <a:latin typeface="+mj-lt"/>
              </a:rPr>
              <a:t>Safe Urban Harvests </a:t>
            </a:r>
            <a:br>
              <a:rPr lang="en-US" sz="6600" u="sng" kern="0" dirty="0" smtClean="0">
                <a:latin typeface="+mj-lt"/>
              </a:rPr>
            </a:br>
            <a:r>
              <a:rPr lang="en-US" sz="4800" b="0" kern="0" dirty="0" smtClean="0">
                <a:latin typeface="+mj-lt"/>
              </a:rPr>
              <a:t>Study Overview and Preliminary Results</a:t>
            </a:r>
            <a:endParaRPr lang="en-US" altLang="en-US" sz="6600" b="0" kern="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-1" y="4855934"/>
            <a:ext cx="12191999" cy="2002066"/>
          </a:xfrm>
          <a:prstGeom prst="rect">
            <a:avLst/>
          </a:prstGeom>
          <a:solidFill>
            <a:schemeClr val="accent1">
              <a:alpha val="7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Subtitle 19"/>
          <p:cNvSpPr>
            <a:spLocks noGrp="1"/>
          </p:cNvSpPr>
          <p:nvPr>
            <p:ph type="body" sz="quarter" idx="13"/>
          </p:nvPr>
        </p:nvSpPr>
        <p:spPr>
          <a:xfrm>
            <a:off x="0" y="5245781"/>
            <a:ext cx="12192000" cy="1298449"/>
          </a:xfrm>
        </p:spPr>
        <p:txBody>
          <a:bodyPr>
            <a:normAutofit fontScale="62500" lnSpcReduction="20000"/>
          </a:bodyPr>
          <a:lstStyle/>
          <a:p>
            <a:pPr marL="0" lvl="0" indent="0" algn="ctr">
              <a:spcBef>
                <a:spcPts val="1800"/>
              </a:spcBef>
              <a:buNone/>
            </a:pPr>
            <a:r>
              <a:rPr lang="en-US" sz="5100" dirty="0" smtClean="0">
                <a:latin typeface="Cambria" charset="0"/>
                <a:ea typeface="Cambria" charset="0"/>
                <a:cs typeface="Cambria" charset="0"/>
              </a:rPr>
              <a:t>January 9</a:t>
            </a:r>
            <a:r>
              <a:rPr lang="en-US" sz="5100" dirty="0" smtClean="0">
                <a:latin typeface="Cambria" charset="0"/>
                <a:ea typeface="Cambria" charset="0"/>
                <a:cs typeface="Cambria" charset="0"/>
              </a:rPr>
              <a:t>, 2018</a:t>
            </a:r>
            <a:endParaRPr lang="en-US" sz="5100" dirty="0" smtClean="0">
              <a:latin typeface="Cambria" charset="0"/>
              <a:ea typeface="Cambria" charset="0"/>
              <a:cs typeface="Cambria" charset="0"/>
            </a:endParaRPr>
          </a:p>
          <a:p>
            <a:pPr marL="0" lvl="0" indent="0" algn="ctr">
              <a:spcBef>
                <a:spcPts val="1800"/>
              </a:spcBef>
              <a:buNone/>
            </a:pPr>
            <a:r>
              <a:rPr lang="en-US" sz="5100" dirty="0" smtClean="0">
                <a:latin typeface="Cambria" charset="0"/>
                <a:ea typeface="Cambria" charset="0"/>
                <a:cs typeface="Cambria" charset="0"/>
              </a:rPr>
              <a:t>Keeve </a:t>
            </a:r>
            <a:r>
              <a:rPr lang="en-US" sz="5100" dirty="0" err="1" smtClean="0">
                <a:latin typeface="Cambria" charset="0"/>
                <a:ea typeface="Cambria" charset="0"/>
                <a:cs typeface="Cambria" charset="0"/>
              </a:rPr>
              <a:t>Nachman</a:t>
            </a:r>
            <a:r>
              <a:rPr lang="en-US" sz="5100" dirty="0" smtClean="0">
                <a:latin typeface="Cambria" charset="0"/>
                <a:ea typeface="Cambria" charset="0"/>
                <a:cs typeface="Cambria" charset="0"/>
              </a:rPr>
              <a:t>, PhD, MHS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5" y="4692133"/>
            <a:ext cx="3229355" cy="223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1472" y="4855934"/>
            <a:ext cx="2011680" cy="2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5716" y="1897451"/>
            <a:ext cx="4259941" cy="4483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Motivation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Aims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Methods</a:t>
            </a:r>
            <a:endParaRPr lang="en-US" sz="32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Preliminary results</a:t>
            </a:r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6" name="Picture 5" descr="photo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5657" y="0"/>
            <a:ext cx="72063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LF-Black w-Alpha wide ovr 2.5.png"/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6381059"/>
            <a:ext cx="1500520" cy="27017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" y="641592"/>
            <a:ext cx="4985658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159" y="4969571"/>
            <a:ext cx="2577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+mn-lt"/>
                <a:ea typeface="Calibri" charset="0"/>
                <a:cs typeface="Calibri" charset="0"/>
              </a:rPr>
              <a:t>Survey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+mn-lt"/>
                <a:ea typeface="Calibri" charset="0"/>
                <a:cs typeface="Calibri" charset="0"/>
              </a:rPr>
              <a:t>Water</a:t>
            </a:r>
            <a:endParaRPr lang="en-US" sz="2800" dirty="0">
              <a:solidFill>
                <a:schemeClr val="tx2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7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" y="445649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Aims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207169" y="1724984"/>
            <a:ext cx="6550819" cy="4923971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Characterize urban farms and gardens in Baltimore City</a:t>
            </a:r>
          </a:p>
          <a:p>
            <a:r>
              <a:rPr lang="en-US" sz="2800" dirty="0" smtClean="0"/>
              <a:t>Evaluate metals contamination of soil</a:t>
            </a:r>
            <a:r>
              <a:rPr lang="en-US" sz="2800" dirty="0" smtClean="0"/>
              <a:t>, irrigation </a:t>
            </a:r>
            <a:r>
              <a:rPr lang="en-US" sz="2800" dirty="0"/>
              <a:t>water, and </a:t>
            </a:r>
            <a:r>
              <a:rPr lang="en-US" sz="2800" dirty="0" smtClean="0"/>
              <a:t>produce </a:t>
            </a:r>
            <a:r>
              <a:rPr lang="en-US" sz="2800" dirty="0"/>
              <a:t>from Baltimore’s </a:t>
            </a:r>
            <a:r>
              <a:rPr lang="en-US" sz="2800" dirty="0" smtClean="0"/>
              <a:t>farms and community </a:t>
            </a:r>
            <a:r>
              <a:rPr lang="en-US" sz="2800" dirty="0" smtClean="0"/>
              <a:t>gardens</a:t>
            </a:r>
            <a:endParaRPr lang="en-US" sz="2800" dirty="0"/>
          </a:p>
          <a:p>
            <a:r>
              <a:rPr lang="en-US" sz="2800" dirty="0" smtClean="0"/>
              <a:t>Model exposures and risks </a:t>
            </a:r>
            <a:r>
              <a:rPr lang="en-US" sz="2800" dirty="0"/>
              <a:t>for persons growing and </a:t>
            </a:r>
            <a:r>
              <a:rPr lang="en-US" sz="2800" dirty="0" smtClean="0"/>
              <a:t>consuming urban </a:t>
            </a:r>
            <a:r>
              <a:rPr lang="en-US" sz="2800" dirty="0"/>
              <a:t>produce</a:t>
            </a:r>
          </a:p>
          <a:p>
            <a:r>
              <a:rPr lang="en-US" sz="2800" dirty="0"/>
              <a:t>Compare to levels of heavy metals in </a:t>
            </a:r>
            <a:r>
              <a:rPr lang="en-US" sz="2800" dirty="0" smtClean="0"/>
              <a:t>supermarket and farmers market </a:t>
            </a:r>
            <a:r>
              <a:rPr lang="en-US" sz="2800" dirty="0"/>
              <a:t>produce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5716" y="1897451"/>
            <a:ext cx="4259941" cy="4483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Motivation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Aims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Methods</a:t>
            </a:r>
            <a:endParaRPr lang="en-US" sz="32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Preliminary results</a:t>
            </a:r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6" name="Picture 5" descr="photo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5657" y="0"/>
            <a:ext cx="72063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LF-Black w-Alpha wide ovr 2.5.png"/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6381059"/>
            <a:ext cx="1500520" cy="27017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" y="641592"/>
            <a:ext cx="4985658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159" y="4969571"/>
            <a:ext cx="2577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+mn-lt"/>
                <a:ea typeface="Calibri" charset="0"/>
                <a:cs typeface="Calibri" charset="0"/>
              </a:rPr>
              <a:t>Survey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+mn-lt"/>
                <a:ea typeface="Calibri" charset="0"/>
                <a:cs typeface="Calibri" charset="0"/>
              </a:rPr>
              <a:t>Water</a:t>
            </a:r>
            <a:endParaRPr lang="en-US" sz="2800" dirty="0">
              <a:solidFill>
                <a:schemeClr val="tx2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725717" y="2117558"/>
            <a:ext cx="4471925" cy="4072278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Partners</a:t>
            </a:r>
          </a:p>
          <a:p>
            <a:r>
              <a:rPr lang="en-US" sz="2800" dirty="0" smtClean="0"/>
              <a:t>Recruitment </a:t>
            </a:r>
          </a:p>
          <a:p>
            <a:r>
              <a:rPr lang="en-US" sz="2800" dirty="0" smtClean="0"/>
              <a:t>Survey</a:t>
            </a:r>
          </a:p>
          <a:p>
            <a:r>
              <a:rPr lang="en-US" sz="2800" dirty="0" smtClean="0"/>
              <a:t>Sample collection</a:t>
            </a:r>
          </a:p>
          <a:p>
            <a:r>
              <a:rPr lang="en-US" sz="2800" dirty="0" smtClean="0"/>
              <a:t>Data analysis</a:t>
            </a:r>
            <a:r>
              <a:rPr lang="en-US" sz="2400" dirty="0"/>
              <a:t>	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Methods overview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4316" y="1950202"/>
            <a:ext cx="6481010" cy="4690092"/>
          </a:xfrm>
        </p:spPr>
      </p:pic>
    </p:spTree>
    <p:extLst>
      <p:ext uri="{BB962C8B-B14F-4D97-AF65-F5344CB8AC3E}">
        <p14:creationId xmlns:p14="http://schemas.microsoft.com/office/powerpoint/2010/main" val="16300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Study partners</a:t>
            </a:r>
          </a:p>
        </p:txBody>
      </p:sp>
      <p:sp>
        <p:nvSpPr>
          <p:cNvPr id="6" name="Content Placeholder 10"/>
          <p:cNvSpPr txBox="1">
            <a:spLocks/>
          </p:cNvSpPr>
          <p:nvPr/>
        </p:nvSpPr>
        <p:spPr>
          <a:xfrm>
            <a:off x="6473952" y="1909569"/>
            <a:ext cx="4992339" cy="4272649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400" b="1" dirty="0" smtClean="0"/>
              <a:t>Community Partners: recruitment, study design, results dissemination </a:t>
            </a:r>
            <a:endParaRPr lang="en-US" sz="2400" b="1" dirty="0"/>
          </a:p>
          <a:p>
            <a:r>
              <a:rPr lang="en-US" sz="2400" dirty="0"/>
              <a:t>Baltimore Office of Sustainability</a:t>
            </a:r>
          </a:p>
          <a:p>
            <a:r>
              <a:rPr lang="en-US" sz="2400" dirty="0"/>
              <a:t>Community Greening Resource Network</a:t>
            </a:r>
          </a:p>
          <a:p>
            <a:r>
              <a:rPr lang="en-US" sz="2400" dirty="0"/>
              <a:t>Farm Alliance of Baltimore </a:t>
            </a:r>
            <a:r>
              <a:rPr lang="en-US" sz="2400" dirty="0" smtClean="0"/>
              <a:t>City</a:t>
            </a:r>
          </a:p>
          <a:p>
            <a:r>
              <a:rPr lang="en-US" sz="2400" dirty="0"/>
              <a:t>University of Maryland Extension ⎯ Baltimore City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413658" y="1924805"/>
            <a:ext cx="5639670" cy="4272649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400" b="1" dirty="0" smtClean="0"/>
              <a:t>Technical Partners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Sample analysis</a:t>
            </a:r>
            <a:r>
              <a:rPr lang="en-US" sz="2400" b="1" dirty="0" smtClean="0"/>
              <a:t>: </a:t>
            </a:r>
            <a:r>
              <a:rPr lang="en-US" sz="2400" dirty="0" smtClean="0"/>
              <a:t>USDA Agricultural Research Service, </a:t>
            </a:r>
            <a:r>
              <a:rPr lang="en-US" sz="2400" dirty="0"/>
              <a:t>Adaptive Cropping Systems Laboratory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400" dirty="0"/>
              <a:t>Sample analysis</a:t>
            </a:r>
            <a:r>
              <a:rPr lang="en-US" sz="2400" b="1" dirty="0"/>
              <a:t>: </a:t>
            </a:r>
            <a:r>
              <a:rPr lang="en-US" sz="2400" dirty="0" smtClean="0"/>
              <a:t>Ana Rule’s lab at Johns Hopkins Bloomberg School of Public Health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Comparative case study: Emily </a:t>
            </a:r>
            <a:r>
              <a:rPr lang="en-US" sz="2400" dirty="0"/>
              <a:t>Minor’s lab at University of Illinois at Chicago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10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725718" y="1877796"/>
            <a:ext cx="6008933" cy="4272649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Recruited participants (beginning summer 2016) </a:t>
            </a:r>
            <a:r>
              <a:rPr lang="en-US" sz="2400" dirty="0"/>
              <a:t>through community partner networks </a:t>
            </a:r>
            <a:r>
              <a:rPr lang="en-US" sz="2400" dirty="0" smtClean="0"/>
              <a:t>to complete survey</a:t>
            </a:r>
          </a:p>
          <a:p>
            <a:r>
              <a:rPr lang="en-US" sz="2400" dirty="0" smtClean="0"/>
              <a:t>Additionally: </a:t>
            </a:r>
          </a:p>
          <a:p>
            <a:pPr lvl="1">
              <a:spcBef>
                <a:spcPts val="600"/>
              </a:spcBef>
            </a:pPr>
            <a:r>
              <a:rPr lang="en-US" sz="2100" dirty="0" smtClean="0"/>
              <a:t>scanned social media related to Baltimore urban ag</a:t>
            </a:r>
          </a:p>
          <a:p>
            <a:pPr lvl="1">
              <a:spcBef>
                <a:spcPts val="600"/>
              </a:spcBef>
            </a:pPr>
            <a:r>
              <a:rPr lang="en-US" sz="2100" dirty="0" smtClean="0"/>
              <a:t>surveyed Google maps</a:t>
            </a:r>
          </a:p>
          <a:p>
            <a:pPr lvl="1">
              <a:spcBef>
                <a:spcPts val="600"/>
              </a:spcBef>
            </a:pPr>
            <a:r>
              <a:rPr lang="en-US" sz="2100" dirty="0" smtClean="0"/>
              <a:t>conducted snowball sampling of participants</a:t>
            </a:r>
          </a:p>
          <a:p>
            <a:pPr lvl="0"/>
            <a:r>
              <a:rPr lang="en-US" sz="2400" dirty="0"/>
              <a:t>Incentives: free </a:t>
            </a:r>
            <a:r>
              <a:rPr lang="en-US" sz="2400" dirty="0" smtClean="0"/>
              <a:t>soil, water, and produce sampling </a:t>
            </a:r>
            <a:r>
              <a:rPr lang="en-US" sz="2400" dirty="0"/>
              <a:t>(including broader </a:t>
            </a:r>
            <a:r>
              <a:rPr lang="en-US" sz="2400" dirty="0" smtClean="0"/>
              <a:t>metal test than offered in classic </a:t>
            </a:r>
            <a:r>
              <a:rPr lang="en-US" sz="2400" dirty="0"/>
              <a:t>soil tests</a:t>
            </a:r>
            <a:r>
              <a:rPr lang="en-US" sz="2400" dirty="0" smtClean="0"/>
              <a:t>)</a:t>
            </a:r>
            <a:r>
              <a:rPr lang="en-US" sz="2400" dirty="0"/>
              <a:t>	</a:t>
            </a:r>
          </a:p>
          <a:p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Recruitment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651" y="0"/>
            <a:ext cx="5457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r"/>
            <a:r>
              <a:rPr lang="en-US" sz="4400" b="0" kern="0" dirty="0" smtClean="0">
                <a:latin typeface="+mn-lt"/>
              </a:rPr>
              <a:t>Study participants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8992" y="246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5593225" y="1935881"/>
            <a:ext cx="6598775" cy="4704413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145 farms/gardens identified as “eligible”: </a:t>
            </a:r>
          </a:p>
          <a:p>
            <a:pPr lvl="1"/>
            <a:r>
              <a:rPr lang="en-US" sz="2100" dirty="0" smtClean="0"/>
              <a:t>Within Baltimore city limits</a:t>
            </a:r>
          </a:p>
          <a:p>
            <a:pPr lvl="1"/>
            <a:r>
              <a:rPr lang="en-US" sz="2100" dirty="0" smtClean="0"/>
              <a:t>Not at house or school (exception: sampled schools that asked to participate, but did not actively recruit)</a:t>
            </a:r>
          </a:p>
          <a:p>
            <a:pPr lvl="1"/>
            <a:r>
              <a:rPr lang="en-US" sz="2100" dirty="0" smtClean="0"/>
              <a:t>Serving &gt;1 family</a:t>
            </a:r>
          </a:p>
          <a:p>
            <a:pPr lvl="1"/>
            <a:r>
              <a:rPr lang="en-US" sz="2100" dirty="0" smtClean="0"/>
              <a:t>Growing food</a:t>
            </a:r>
          </a:p>
          <a:p>
            <a:r>
              <a:rPr lang="en-US" sz="2400" dirty="0" smtClean="0"/>
              <a:t>112 participating sites (</a:t>
            </a:r>
            <a:r>
              <a:rPr lang="en-US" sz="2400" dirty="0"/>
              <a:t>77% participation rate)</a:t>
            </a:r>
          </a:p>
          <a:p>
            <a:pPr lvl="1"/>
            <a:r>
              <a:rPr lang="en-US" sz="2100" dirty="0"/>
              <a:t>Sampled </a:t>
            </a:r>
            <a:r>
              <a:rPr lang="en-US" sz="2100" dirty="0" smtClean="0"/>
              <a:t>additional </a:t>
            </a:r>
            <a:r>
              <a:rPr lang="en-US" sz="2100" dirty="0"/>
              <a:t>6 </a:t>
            </a:r>
            <a:r>
              <a:rPr lang="en-US" sz="2100" dirty="0" smtClean="0"/>
              <a:t>sites </a:t>
            </a:r>
            <a:r>
              <a:rPr lang="en-US" sz="2100" b="1" dirty="0" smtClean="0"/>
              <a:t>(total N=118) </a:t>
            </a:r>
            <a:r>
              <a:rPr lang="en-US" sz="2100" dirty="0"/>
              <a:t>that are not yet growing food or just outside of city </a:t>
            </a:r>
            <a:r>
              <a:rPr lang="en-US" sz="2100" dirty="0" smtClean="0"/>
              <a:t>limits</a:t>
            </a:r>
            <a:endParaRPr lang="en-US" sz="2400" dirty="0" smtClean="0"/>
          </a:p>
          <a:p>
            <a:pPr lvl="1"/>
            <a:endParaRPr lang="en-US" sz="2100" dirty="0" smtClean="0"/>
          </a:p>
          <a:p>
            <a:pPr lvl="1"/>
            <a:endParaRPr lang="en-US" sz="21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45920" y="3388486"/>
            <a:ext cx="305409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 of participating sites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30" b="5359"/>
          <a:stretch/>
        </p:blipFill>
        <p:spPr>
          <a:xfrm>
            <a:off x="-146306" y="-107978"/>
            <a:ext cx="5577842" cy="6965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1" y="5268811"/>
            <a:ext cx="2682969" cy="5083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2232" y="5364152"/>
            <a:ext cx="21638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Participating urban farm or garden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3600" b="0" kern="0" dirty="0" smtClean="0">
                <a:latin typeface="+mn-lt"/>
              </a:rPr>
              <a:t>Socioeconomic status of participating site neighborhoods</a:t>
            </a: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84" y="1910611"/>
            <a:ext cx="6656832" cy="4839411"/>
          </a:xfrm>
        </p:spPr>
      </p:pic>
      <p:sp>
        <p:nvSpPr>
          <p:cNvPr id="2" name="TextBox 1"/>
          <p:cNvSpPr txBox="1"/>
          <p:nvPr/>
        </p:nvSpPr>
        <p:spPr>
          <a:xfrm>
            <a:off x="9454610" y="3591846"/>
            <a:ext cx="2597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2016 poverty level: $24,300 for family of four</a:t>
            </a:r>
            <a:endParaRPr lang="en-US" dirty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0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524552" y="1917186"/>
            <a:ext cx="6406602" cy="4272649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Distributed survey via phone or </a:t>
            </a:r>
            <a:r>
              <a:rPr lang="en-US" sz="2400" dirty="0"/>
              <a:t>online (followed up if discrepancies </a:t>
            </a:r>
            <a:r>
              <a:rPr lang="en-US" sz="2400" dirty="0" smtClean="0"/>
              <a:t>found), occasionally on-site </a:t>
            </a:r>
          </a:p>
          <a:p>
            <a:r>
              <a:rPr lang="en-US" sz="2400" dirty="0" smtClean="0"/>
              <a:t>Gathered data regarding: </a:t>
            </a:r>
          </a:p>
          <a:p>
            <a:pPr lvl="1"/>
            <a:r>
              <a:rPr lang="en-US" sz="2100" dirty="0" smtClean="0"/>
              <a:t>What is grown, how much, and production methods (including inputs)</a:t>
            </a:r>
          </a:p>
          <a:p>
            <a:pPr lvl="1"/>
            <a:r>
              <a:rPr lang="en-US" sz="2100" dirty="0" smtClean="0"/>
              <a:t>Who’s on site and what they do when they’re there </a:t>
            </a:r>
            <a:endParaRPr lang="en-US" sz="2100" dirty="0"/>
          </a:p>
          <a:p>
            <a:pPr lvl="1"/>
            <a:r>
              <a:rPr lang="en-US" sz="2100" dirty="0" smtClean="0"/>
              <a:t>Site histories</a:t>
            </a:r>
          </a:p>
          <a:p>
            <a:pPr lvl="1"/>
            <a:r>
              <a:rPr lang="en-US" sz="2100" dirty="0" smtClean="0"/>
              <a:t>Previous contaminant testing</a:t>
            </a:r>
          </a:p>
          <a:p>
            <a:pPr lvl="1"/>
            <a:endParaRPr lang="en-US" sz="2100" dirty="0" smtClean="0"/>
          </a:p>
          <a:p>
            <a:pPr lvl="1"/>
            <a:endParaRPr lang="en-US" sz="21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Survey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350" y="0"/>
            <a:ext cx="494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835446" y="7497454"/>
            <a:ext cx="10740573" cy="272143"/>
          </a:xfrm>
        </p:spPr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53246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9144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Timeline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481" y="-21425"/>
            <a:ext cx="3895344" cy="2921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137" y="-20275"/>
            <a:ext cx="3895344" cy="2921508"/>
          </a:xfrm>
          <a:prstGeom prst="rect">
            <a:avLst/>
          </a:prstGeom>
        </p:spPr>
      </p:pic>
      <p:grpSp>
        <p:nvGrpSpPr>
          <p:cNvPr id="262" name="Group 261"/>
          <p:cNvGrpSpPr/>
          <p:nvPr/>
        </p:nvGrpSpPr>
        <p:grpSpPr>
          <a:xfrm>
            <a:off x="104440" y="2991527"/>
            <a:ext cx="12541186" cy="3264926"/>
            <a:chOff x="194162" y="1213145"/>
            <a:chExt cx="12541186" cy="3264926"/>
          </a:xfrm>
        </p:grpSpPr>
        <p:cxnSp>
          <p:nvCxnSpPr>
            <p:cNvPr id="263" name="Straight Connector 262"/>
            <p:cNvCxnSpPr/>
            <p:nvPr/>
          </p:nvCxnSpPr>
          <p:spPr>
            <a:xfrm flipV="1">
              <a:off x="217714" y="3429281"/>
              <a:ext cx="11569371" cy="1027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>
            <a:xfrm flipV="1">
              <a:off x="497324" y="3112338"/>
              <a:ext cx="0" cy="68128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5" name="Straight Connector 264"/>
            <p:cNvCxnSpPr/>
            <p:nvPr/>
          </p:nvCxnSpPr>
          <p:spPr>
            <a:xfrm flipV="1">
              <a:off x="144164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6" name="Straight Connector 265"/>
            <p:cNvCxnSpPr/>
            <p:nvPr/>
          </p:nvCxnSpPr>
          <p:spPr>
            <a:xfrm flipV="1">
              <a:off x="207119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>
            <a:xfrm flipV="1">
              <a:off x="270074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8" name="Straight Connector 267"/>
            <p:cNvCxnSpPr/>
            <p:nvPr/>
          </p:nvCxnSpPr>
          <p:spPr>
            <a:xfrm flipV="1">
              <a:off x="333029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9" name="Straight Connector 268"/>
            <p:cNvCxnSpPr/>
            <p:nvPr/>
          </p:nvCxnSpPr>
          <p:spPr>
            <a:xfrm flipV="1">
              <a:off x="395984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0" name="Straight Connector 269"/>
            <p:cNvCxnSpPr/>
            <p:nvPr/>
          </p:nvCxnSpPr>
          <p:spPr>
            <a:xfrm flipV="1">
              <a:off x="458939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1" name="Straight Connector 270"/>
            <p:cNvCxnSpPr/>
            <p:nvPr/>
          </p:nvCxnSpPr>
          <p:spPr>
            <a:xfrm flipV="1">
              <a:off x="521894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2" name="Straight Connector 271"/>
            <p:cNvCxnSpPr/>
            <p:nvPr/>
          </p:nvCxnSpPr>
          <p:spPr>
            <a:xfrm flipV="1">
              <a:off x="584849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3" name="Straight Connector 272"/>
            <p:cNvCxnSpPr/>
            <p:nvPr/>
          </p:nvCxnSpPr>
          <p:spPr>
            <a:xfrm flipV="1">
              <a:off x="647804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4" name="Straight Connector 273"/>
            <p:cNvCxnSpPr/>
            <p:nvPr/>
          </p:nvCxnSpPr>
          <p:spPr>
            <a:xfrm flipV="1">
              <a:off x="710759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5" name="Straight Connector 274"/>
            <p:cNvCxnSpPr/>
            <p:nvPr/>
          </p:nvCxnSpPr>
          <p:spPr>
            <a:xfrm flipV="1">
              <a:off x="7737149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6" name="Straight Connector 275"/>
            <p:cNvCxnSpPr/>
            <p:nvPr/>
          </p:nvCxnSpPr>
          <p:spPr>
            <a:xfrm flipV="1">
              <a:off x="112687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7" name="Straight Connector 276"/>
            <p:cNvCxnSpPr/>
            <p:nvPr/>
          </p:nvCxnSpPr>
          <p:spPr>
            <a:xfrm flipV="1">
              <a:off x="175642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8" name="Straight Connector 277"/>
            <p:cNvCxnSpPr/>
            <p:nvPr/>
          </p:nvCxnSpPr>
          <p:spPr>
            <a:xfrm flipV="1">
              <a:off x="238597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9" name="Straight Connector 278"/>
            <p:cNvCxnSpPr/>
            <p:nvPr/>
          </p:nvCxnSpPr>
          <p:spPr>
            <a:xfrm flipV="1">
              <a:off x="301552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0" name="Straight Connector 279"/>
            <p:cNvCxnSpPr/>
            <p:nvPr/>
          </p:nvCxnSpPr>
          <p:spPr>
            <a:xfrm flipV="1">
              <a:off x="364507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1" name="Straight Connector 280"/>
            <p:cNvCxnSpPr/>
            <p:nvPr/>
          </p:nvCxnSpPr>
          <p:spPr>
            <a:xfrm flipV="1">
              <a:off x="4274624" y="3126179"/>
              <a:ext cx="0" cy="68128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2" name="Straight Connector 281"/>
            <p:cNvCxnSpPr/>
            <p:nvPr/>
          </p:nvCxnSpPr>
          <p:spPr>
            <a:xfrm flipV="1">
              <a:off x="490417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3" name="Straight Connector 282"/>
            <p:cNvCxnSpPr/>
            <p:nvPr/>
          </p:nvCxnSpPr>
          <p:spPr>
            <a:xfrm flipV="1">
              <a:off x="553372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4" name="Straight Connector 283"/>
            <p:cNvCxnSpPr/>
            <p:nvPr/>
          </p:nvCxnSpPr>
          <p:spPr>
            <a:xfrm flipV="1">
              <a:off x="616327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5" name="Straight Connector 284"/>
            <p:cNvCxnSpPr/>
            <p:nvPr/>
          </p:nvCxnSpPr>
          <p:spPr>
            <a:xfrm flipV="1">
              <a:off x="679282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6" name="Straight Connector 285"/>
            <p:cNvCxnSpPr/>
            <p:nvPr/>
          </p:nvCxnSpPr>
          <p:spPr>
            <a:xfrm flipV="1">
              <a:off x="7422374" y="312617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7" name="Straight Connector 286"/>
            <p:cNvCxnSpPr/>
            <p:nvPr/>
          </p:nvCxnSpPr>
          <p:spPr>
            <a:xfrm flipV="1">
              <a:off x="8051924" y="3126179"/>
              <a:ext cx="0" cy="68128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8" name="Straight Connector 287"/>
            <p:cNvCxnSpPr/>
            <p:nvPr/>
          </p:nvCxnSpPr>
          <p:spPr>
            <a:xfrm flipV="1">
              <a:off x="8366699" y="309849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9" name="Straight Connector 288"/>
            <p:cNvCxnSpPr/>
            <p:nvPr/>
          </p:nvCxnSpPr>
          <p:spPr>
            <a:xfrm flipV="1">
              <a:off x="8996249" y="309849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0" name="Straight Connector 289"/>
            <p:cNvCxnSpPr/>
            <p:nvPr/>
          </p:nvCxnSpPr>
          <p:spPr>
            <a:xfrm flipV="1">
              <a:off x="8681474" y="309849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1" name="Straight Connector 290"/>
            <p:cNvCxnSpPr/>
            <p:nvPr/>
          </p:nvCxnSpPr>
          <p:spPr>
            <a:xfrm flipV="1">
              <a:off x="9311024" y="309849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92" name="TextBox 291"/>
            <p:cNvSpPr txBox="1"/>
            <p:nvPr/>
          </p:nvSpPr>
          <p:spPr>
            <a:xfrm>
              <a:off x="194162" y="3944733"/>
              <a:ext cx="513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2016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4071412" y="3916816"/>
              <a:ext cx="513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2017</a:t>
              </a: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7838881" y="3907961"/>
              <a:ext cx="513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2018</a:t>
              </a:r>
            </a:p>
          </p:txBody>
        </p:sp>
        <p:sp>
          <p:nvSpPr>
            <p:cNvPr id="295" name="Oval 294"/>
            <p:cNvSpPr/>
            <p:nvPr/>
          </p:nvSpPr>
          <p:spPr>
            <a:xfrm>
              <a:off x="2226080" y="3278169"/>
              <a:ext cx="251243" cy="290286"/>
            </a:xfrm>
            <a:prstGeom prst="ellipse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2308546" y="1703436"/>
              <a:ext cx="2412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Recruitment begins</a:t>
              </a:r>
            </a:p>
          </p:txBody>
        </p:sp>
        <p:pic>
          <p:nvPicPr>
            <p:cNvPr id="297" name="Picture 2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4218" y="3293998"/>
              <a:ext cx="259808" cy="304800"/>
            </a:xfrm>
            <a:prstGeom prst="rect">
              <a:avLst/>
            </a:prstGeom>
          </p:spPr>
        </p:pic>
        <p:sp>
          <p:nvSpPr>
            <p:cNvPr id="298" name="TextBox 297"/>
            <p:cNvSpPr txBox="1"/>
            <p:nvPr/>
          </p:nvSpPr>
          <p:spPr>
            <a:xfrm>
              <a:off x="5085886" y="1934889"/>
              <a:ext cx="2752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Soil and water sampling begins</a:t>
              </a:r>
            </a:p>
          </p:txBody>
        </p:sp>
        <p:pic>
          <p:nvPicPr>
            <p:cNvPr id="299" name="Picture 2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7528" y="3300580"/>
              <a:ext cx="259808" cy="304800"/>
            </a:xfrm>
            <a:prstGeom prst="rect">
              <a:avLst/>
            </a:prstGeom>
          </p:spPr>
        </p:pic>
        <p:sp>
          <p:nvSpPr>
            <p:cNvPr id="300" name="TextBox 299"/>
            <p:cNvSpPr txBox="1"/>
            <p:nvPr/>
          </p:nvSpPr>
          <p:spPr>
            <a:xfrm>
              <a:off x="5940142" y="2277186"/>
              <a:ext cx="2412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Produce sampling begins</a:t>
              </a:r>
            </a:p>
          </p:txBody>
        </p:sp>
        <p:pic>
          <p:nvPicPr>
            <p:cNvPr id="301" name="Picture 3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7574" y="3263655"/>
              <a:ext cx="259808" cy="304800"/>
            </a:xfrm>
            <a:prstGeom prst="rect">
              <a:avLst/>
            </a:prstGeom>
          </p:spPr>
        </p:pic>
        <p:sp>
          <p:nvSpPr>
            <p:cNvPr id="302" name="TextBox 301"/>
            <p:cNvSpPr txBox="1"/>
            <p:nvPr/>
          </p:nvSpPr>
          <p:spPr>
            <a:xfrm>
              <a:off x="1357478" y="1213145"/>
              <a:ext cx="3977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Kick-off meeting with community partners</a:t>
              </a:r>
            </a:p>
          </p:txBody>
        </p:sp>
        <p:pic>
          <p:nvPicPr>
            <p:cNvPr id="303" name="Picture 3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8977" y="3293998"/>
              <a:ext cx="259808" cy="304800"/>
            </a:xfrm>
            <a:prstGeom prst="rect">
              <a:avLst/>
            </a:prstGeom>
          </p:spPr>
        </p:pic>
        <p:cxnSp>
          <p:nvCxnSpPr>
            <p:cNvPr id="304" name="Straight Arrow Connector 303"/>
            <p:cNvCxnSpPr>
              <a:stCxn id="321" idx="0"/>
            </p:cNvCxnSpPr>
            <p:nvPr/>
          </p:nvCxnSpPr>
          <p:spPr>
            <a:xfrm flipV="1">
              <a:off x="1357478" y="1580698"/>
              <a:ext cx="0" cy="1682957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diamond"/>
            </a:ln>
            <a:effectLst/>
          </p:spPr>
        </p:cxnSp>
        <p:cxnSp>
          <p:nvCxnSpPr>
            <p:cNvPr id="305" name="Straight Arrow Connector 304"/>
            <p:cNvCxnSpPr/>
            <p:nvPr/>
          </p:nvCxnSpPr>
          <p:spPr>
            <a:xfrm flipV="1">
              <a:off x="2351701" y="2102894"/>
              <a:ext cx="0" cy="1191104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diamond"/>
            </a:ln>
            <a:effectLst/>
          </p:spPr>
        </p:cxnSp>
        <p:cxnSp>
          <p:nvCxnSpPr>
            <p:cNvPr id="306" name="Straight Arrow Connector 305"/>
            <p:cNvCxnSpPr/>
            <p:nvPr/>
          </p:nvCxnSpPr>
          <p:spPr>
            <a:xfrm flipV="1">
              <a:off x="5124122" y="2332287"/>
              <a:ext cx="0" cy="978223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diamond"/>
            </a:ln>
            <a:effectLst/>
          </p:spPr>
        </p:cxnSp>
        <p:cxnSp>
          <p:nvCxnSpPr>
            <p:cNvPr id="307" name="Straight Arrow Connector 306"/>
            <p:cNvCxnSpPr>
              <a:stCxn id="319" idx="0"/>
            </p:cNvCxnSpPr>
            <p:nvPr/>
          </p:nvCxnSpPr>
          <p:spPr>
            <a:xfrm flipV="1">
              <a:off x="5987432" y="2619028"/>
              <a:ext cx="0" cy="681552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diamond"/>
            </a:ln>
            <a:effectLst/>
          </p:spPr>
        </p:cxnSp>
        <p:sp>
          <p:nvSpPr>
            <p:cNvPr id="308" name="TextBox 307"/>
            <p:cNvSpPr txBox="1"/>
            <p:nvPr/>
          </p:nvSpPr>
          <p:spPr>
            <a:xfrm>
              <a:off x="7729495" y="2554297"/>
              <a:ext cx="2412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Sampling completed</a:t>
              </a:r>
            </a:p>
          </p:txBody>
        </p:sp>
        <p:cxnSp>
          <p:nvCxnSpPr>
            <p:cNvPr id="309" name="Straight Arrow Connector 308"/>
            <p:cNvCxnSpPr/>
            <p:nvPr/>
          </p:nvCxnSpPr>
          <p:spPr>
            <a:xfrm flipV="1">
              <a:off x="7838881" y="2892851"/>
              <a:ext cx="0" cy="417659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diamond"/>
            </a:ln>
            <a:effectLst/>
          </p:spPr>
        </p:cxnSp>
        <p:sp>
          <p:nvSpPr>
            <p:cNvPr id="310" name="Oval 309"/>
            <p:cNvSpPr/>
            <p:nvPr/>
          </p:nvSpPr>
          <p:spPr>
            <a:xfrm>
              <a:off x="6543888" y="3301255"/>
              <a:ext cx="263680" cy="290286"/>
            </a:xfrm>
            <a:prstGeom prst="ellipse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cxnSp>
          <p:nvCxnSpPr>
            <p:cNvPr id="311" name="Straight Arrow Connector 310"/>
            <p:cNvCxnSpPr/>
            <p:nvPr/>
          </p:nvCxnSpPr>
          <p:spPr>
            <a:xfrm flipH="1">
              <a:off x="6674652" y="3591541"/>
              <a:ext cx="1076" cy="501086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diamond"/>
            </a:ln>
            <a:effectLst/>
          </p:spPr>
        </p:cxnSp>
        <p:sp>
          <p:nvSpPr>
            <p:cNvPr id="312" name="TextBox 311"/>
            <p:cNvSpPr txBox="1"/>
            <p:nvPr/>
          </p:nvSpPr>
          <p:spPr>
            <a:xfrm>
              <a:off x="6625213" y="4137654"/>
              <a:ext cx="2412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SUH Chicago begins</a:t>
              </a:r>
            </a:p>
          </p:txBody>
        </p:sp>
        <p:cxnSp>
          <p:nvCxnSpPr>
            <p:cNvPr id="313" name="Straight Connector 312"/>
            <p:cNvCxnSpPr/>
            <p:nvPr/>
          </p:nvCxnSpPr>
          <p:spPr>
            <a:xfrm flipV="1">
              <a:off x="9625799" y="3105104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4" name="Straight Connector 313"/>
            <p:cNvCxnSpPr/>
            <p:nvPr/>
          </p:nvCxnSpPr>
          <p:spPr>
            <a:xfrm flipV="1">
              <a:off x="10255349" y="3105104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5" name="Straight Connector 314"/>
            <p:cNvCxnSpPr/>
            <p:nvPr/>
          </p:nvCxnSpPr>
          <p:spPr>
            <a:xfrm flipV="1">
              <a:off x="10884899" y="3105104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6" name="Straight Connector 315"/>
            <p:cNvCxnSpPr/>
            <p:nvPr/>
          </p:nvCxnSpPr>
          <p:spPr>
            <a:xfrm flipV="1">
              <a:off x="9940574" y="3105104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7" name="Straight Connector 316"/>
            <p:cNvCxnSpPr/>
            <p:nvPr/>
          </p:nvCxnSpPr>
          <p:spPr>
            <a:xfrm flipV="1">
              <a:off x="10570124" y="3105104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8" name="Straight Connector 317"/>
            <p:cNvCxnSpPr/>
            <p:nvPr/>
          </p:nvCxnSpPr>
          <p:spPr>
            <a:xfrm flipV="1">
              <a:off x="11514454" y="3105104"/>
              <a:ext cx="0" cy="681283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9" name="Straight Connector 318"/>
            <p:cNvCxnSpPr/>
            <p:nvPr/>
          </p:nvCxnSpPr>
          <p:spPr>
            <a:xfrm flipV="1">
              <a:off x="11199674" y="3091519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20" name="Picture 319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623316" y="3263655"/>
              <a:ext cx="259808" cy="304800"/>
            </a:xfrm>
            <a:prstGeom prst="rect">
              <a:avLst/>
            </a:prstGeom>
            <a:noFill/>
          </p:spPr>
        </p:pic>
        <p:cxnSp>
          <p:nvCxnSpPr>
            <p:cNvPr id="321" name="Straight Arrow Connector 320"/>
            <p:cNvCxnSpPr/>
            <p:nvPr/>
          </p:nvCxnSpPr>
          <p:spPr>
            <a:xfrm flipH="1">
              <a:off x="8727091" y="3567166"/>
              <a:ext cx="1076" cy="501086"/>
            </a:xfrm>
            <a:prstGeom prst="straightConnector1">
              <a:avLst/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diamond"/>
            </a:ln>
            <a:effectLst/>
          </p:spPr>
        </p:cxnSp>
        <p:sp>
          <p:nvSpPr>
            <p:cNvPr id="322" name="TextBox 321"/>
            <p:cNvSpPr txBox="1"/>
            <p:nvPr/>
          </p:nvSpPr>
          <p:spPr>
            <a:xfrm>
              <a:off x="8623315" y="4139517"/>
              <a:ext cx="3163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rPr>
                <a:t>Goal: Return soil and water results</a:t>
              </a:r>
            </a:p>
          </p:txBody>
        </p:sp>
        <p:pic>
          <p:nvPicPr>
            <p:cNvPr id="323" name="Picture 322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501879" y="3256217"/>
              <a:ext cx="259808" cy="304800"/>
            </a:xfrm>
            <a:prstGeom prst="rect">
              <a:avLst/>
            </a:prstGeom>
            <a:noFill/>
          </p:spPr>
        </p:pic>
        <p:sp>
          <p:nvSpPr>
            <p:cNvPr id="324" name="TextBox 323"/>
            <p:cNvSpPr txBox="1"/>
            <p:nvPr/>
          </p:nvSpPr>
          <p:spPr>
            <a:xfrm>
              <a:off x="9571579" y="2216140"/>
              <a:ext cx="3163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rPr>
                <a:t>Goal: Return produce results</a:t>
              </a:r>
            </a:p>
          </p:txBody>
        </p:sp>
        <p:cxnSp>
          <p:nvCxnSpPr>
            <p:cNvPr id="325" name="Straight Arrow Connector 324"/>
            <p:cNvCxnSpPr/>
            <p:nvPr/>
          </p:nvCxnSpPr>
          <p:spPr>
            <a:xfrm flipV="1">
              <a:off x="9616245" y="2520982"/>
              <a:ext cx="0" cy="711546"/>
            </a:xfrm>
            <a:prstGeom prst="straightConnector1">
              <a:avLst/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diamond"/>
            </a:ln>
            <a:effectLst/>
          </p:spPr>
        </p:cxnSp>
        <p:cxnSp>
          <p:nvCxnSpPr>
            <p:cNvPr id="326" name="Straight Connector 325"/>
            <p:cNvCxnSpPr/>
            <p:nvPr/>
          </p:nvCxnSpPr>
          <p:spPr>
            <a:xfrm flipV="1">
              <a:off x="812099" y="3116681"/>
              <a:ext cx="0" cy="68128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39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5716" y="1897451"/>
            <a:ext cx="4259941" cy="4483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Motivation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Aims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Methods</a:t>
            </a:r>
            <a:endParaRPr lang="en-US" sz="32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Preliminary results</a:t>
            </a:r>
            <a:endParaRPr lang="en-US" sz="1000" dirty="0"/>
          </a:p>
        </p:txBody>
      </p:sp>
      <p:pic>
        <p:nvPicPr>
          <p:cNvPr id="6" name="Picture 5" descr="photo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5657" y="0"/>
            <a:ext cx="72063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LF-Black w-Alpha wide ovr 2.5.png"/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6381059"/>
            <a:ext cx="1500520" cy="27017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" y="641592"/>
            <a:ext cx="4985658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159" y="4969571"/>
            <a:ext cx="2577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Survey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Water</a:t>
            </a:r>
            <a:endParaRPr lang="en-US" sz="2800" dirty="0">
              <a:solidFill>
                <a:schemeClr val="bg1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725718" y="1787852"/>
            <a:ext cx="6742178" cy="4716370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300" dirty="0" smtClean="0"/>
              <a:t>291 growing area soil samples to be analyzed</a:t>
            </a:r>
            <a:endParaRPr lang="en-US" sz="2300" dirty="0"/>
          </a:p>
          <a:p>
            <a:pPr lvl="1"/>
            <a:r>
              <a:rPr lang="en-US" sz="2000" dirty="0" smtClean="0"/>
              <a:t>Includes duplicate samples of each growing area </a:t>
            </a:r>
          </a:p>
          <a:p>
            <a:pPr lvl="1"/>
            <a:r>
              <a:rPr lang="en-US" sz="2000" dirty="0"/>
              <a:t>Repeat process composites collected at 23 (19%) </a:t>
            </a:r>
            <a:r>
              <a:rPr lang="en-US" sz="2000" dirty="0" smtClean="0"/>
              <a:t>sites</a:t>
            </a:r>
          </a:p>
          <a:p>
            <a:r>
              <a:rPr lang="en-US" sz="2300" dirty="0" smtClean="0"/>
              <a:t>231 non-growing area soil samples to be analyzed</a:t>
            </a:r>
          </a:p>
          <a:p>
            <a:pPr lvl="1"/>
            <a:r>
              <a:rPr lang="en-US" sz="2000" dirty="0" smtClean="0"/>
              <a:t>two were collected per site </a:t>
            </a:r>
            <a:r>
              <a:rPr lang="en-US" sz="2000" dirty="0"/>
              <a:t>(one heavily trafficked area, other </a:t>
            </a:r>
            <a:r>
              <a:rPr lang="en-US" sz="2000" dirty="0" smtClean="0"/>
              <a:t>native </a:t>
            </a:r>
            <a:r>
              <a:rPr lang="en-US" sz="2000" dirty="0"/>
              <a:t>soil conditions</a:t>
            </a:r>
            <a:r>
              <a:rPr lang="en-US" sz="2000" dirty="0" smtClean="0"/>
              <a:t>)</a:t>
            </a:r>
          </a:p>
          <a:p>
            <a:r>
              <a:rPr lang="en-US" sz="2300" dirty="0" smtClean="0"/>
              <a:t>235 </a:t>
            </a:r>
            <a:r>
              <a:rPr lang="en-US" sz="2300" dirty="0"/>
              <a:t>i</a:t>
            </a:r>
            <a:r>
              <a:rPr lang="en-US" sz="2300" dirty="0" smtClean="0"/>
              <a:t>rrigation water samples </a:t>
            </a:r>
          </a:p>
          <a:p>
            <a:pPr lvl="1"/>
            <a:r>
              <a:rPr lang="en-US" sz="2000" dirty="0" smtClean="0"/>
              <a:t>Includes municipal water and rain barrel samples, collected in duplicates</a:t>
            </a:r>
          </a:p>
          <a:p>
            <a:pPr lvl="1"/>
            <a:r>
              <a:rPr lang="en-US" sz="2000" dirty="0" smtClean="0"/>
              <a:t>Additional 10% blanks from field, and 10% from lab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300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17 compost samples</a:t>
            </a:r>
            <a:r>
              <a:rPr lang="en-US" sz="2600" dirty="0"/>
              <a:t>	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9144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Soil and water sampling</a:t>
            </a:r>
          </a:p>
        </p:txBody>
      </p:sp>
      <p:pic>
        <p:nvPicPr>
          <p:cNvPr id="11" name="Picture 8" descr="lead-test-for-soil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49"/>
          <a:stretch/>
        </p:blipFill>
        <p:spPr bwMode="auto">
          <a:xfrm>
            <a:off x="7895803" y="1738872"/>
            <a:ext cx="4296197" cy="511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4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6178500" y="1738872"/>
            <a:ext cx="5762935" cy="4949413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Growing area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Collect </a:t>
            </a:r>
            <a:r>
              <a:rPr lang="en-US" sz="1600" dirty="0" smtClean="0"/>
              <a:t>soil </a:t>
            </a:r>
            <a:r>
              <a:rPr lang="en-US" sz="1600" dirty="0"/>
              <a:t>subsamples </a:t>
            </a:r>
            <a:r>
              <a:rPr lang="en-US" sz="1600" dirty="0" smtClean="0"/>
              <a:t>of active growing areas to form composite soil sample. The number </a:t>
            </a:r>
            <a:r>
              <a:rPr lang="en-US" sz="1600" dirty="0"/>
              <a:t>of necessary subsamples </a:t>
            </a:r>
            <a:r>
              <a:rPr lang="en-US" sz="1600" dirty="0" smtClean="0"/>
              <a:t>is determined by growing </a:t>
            </a:r>
            <a:r>
              <a:rPr lang="en-US" sz="1600" dirty="0"/>
              <a:t>area </a:t>
            </a:r>
            <a:r>
              <a:rPr lang="en-US" sz="1600" dirty="0" smtClean="0"/>
              <a:t>size estimated </a:t>
            </a:r>
            <a:r>
              <a:rPr lang="en-US" sz="1600" dirty="0"/>
              <a:t>from </a:t>
            </a:r>
            <a:r>
              <a:rPr lang="en-US" sz="1600" dirty="0" smtClean="0"/>
              <a:t>Google Maps (typically 6-8 subsamples/site) </a:t>
            </a:r>
            <a:endParaRPr lang="en-US" sz="1600" dirty="0"/>
          </a:p>
          <a:p>
            <a:pPr lvl="1">
              <a:spcBef>
                <a:spcPts val="300"/>
              </a:spcBef>
            </a:pPr>
            <a:r>
              <a:rPr lang="en-US" sz="1600" dirty="0" smtClean="0"/>
              <a:t>For each subsample: </a:t>
            </a:r>
          </a:p>
          <a:p>
            <a:pPr lvl="2">
              <a:spcBef>
                <a:spcPts val="300"/>
              </a:spcBef>
            </a:pPr>
            <a:r>
              <a:rPr lang="en-US" sz="1600" dirty="0" smtClean="0"/>
              <a:t>Prepare area </a:t>
            </a:r>
            <a:r>
              <a:rPr lang="en-US" sz="1600" dirty="0"/>
              <a:t>by removing </a:t>
            </a:r>
            <a:r>
              <a:rPr lang="en-US" sz="1600" dirty="0" smtClean="0"/>
              <a:t>vegetation</a:t>
            </a:r>
            <a:r>
              <a:rPr lang="en-US" sz="1600" dirty="0"/>
              <a:t>, rocks, </a:t>
            </a:r>
            <a:r>
              <a:rPr lang="en-US" sz="1600" dirty="0" smtClean="0"/>
              <a:t>debris</a:t>
            </a:r>
          </a:p>
          <a:p>
            <a:pPr lvl="2">
              <a:spcBef>
                <a:spcPts val="300"/>
              </a:spcBef>
            </a:pPr>
            <a:r>
              <a:rPr lang="en-US" sz="1600" dirty="0" smtClean="0"/>
              <a:t>Insert trowel 6” into soil and remove intact soil slice.</a:t>
            </a:r>
          </a:p>
          <a:p>
            <a:pPr lvl="2">
              <a:spcBef>
                <a:spcPts val="3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grass and </a:t>
            </a:r>
            <a:r>
              <a:rPr lang="en-US" sz="1600" dirty="0" smtClean="0"/>
              <a:t>thatch then add subsample </a:t>
            </a:r>
            <a:r>
              <a:rPr lang="en-US" sz="1600" dirty="0"/>
              <a:t>to </a:t>
            </a:r>
            <a:r>
              <a:rPr lang="en-US" sz="1600" dirty="0" smtClean="0"/>
              <a:t>bucket</a:t>
            </a:r>
          </a:p>
          <a:p>
            <a:pPr lvl="2">
              <a:spcBef>
                <a:spcPts val="300"/>
              </a:spcBef>
            </a:pPr>
            <a:r>
              <a:rPr lang="en-US" sz="1600" dirty="0" smtClean="0"/>
              <a:t>Record subsample location on map (X)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Mix subsamples</a:t>
            </a:r>
            <a:r>
              <a:rPr lang="en-US" sz="1800" dirty="0"/>
              <a:t> </a:t>
            </a:r>
            <a:r>
              <a:rPr lang="en-US" sz="1600" dirty="0" smtClean="0"/>
              <a:t>to form composite soil sample</a:t>
            </a:r>
            <a:r>
              <a:rPr lang="en-US" sz="1800" dirty="0"/>
              <a:t> </a:t>
            </a:r>
            <a:r>
              <a:rPr lang="en-US" sz="1600" dirty="0" smtClean="0"/>
              <a:t>and then fill 4-oz sample bag (collected in duplicates)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For ~20% of sites, we collected another composite soil sample (“repeat process composite”) using same procedure but in slightly different areas</a:t>
            </a:r>
          </a:p>
          <a:p>
            <a:pPr lvl="1">
              <a:spcBef>
                <a:spcPts val="300"/>
              </a:spcBef>
            </a:pPr>
            <a:endParaRPr lang="en-US" sz="20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9144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r"/>
            <a:r>
              <a:rPr lang="en-US" sz="4400" b="0" kern="0" dirty="0" smtClean="0">
                <a:latin typeface="+mn-lt"/>
              </a:rPr>
              <a:t>Soil sample collection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r="3670"/>
          <a:stretch/>
        </p:blipFill>
        <p:spPr>
          <a:xfrm>
            <a:off x="0" y="0"/>
            <a:ext cx="582328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r="3979" b="6692"/>
          <a:stretch/>
        </p:blipFill>
        <p:spPr>
          <a:xfrm rot="16200000">
            <a:off x="4078707" y="5241756"/>
            <a:ext cx="1499938" cy="17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519655" y="1908584"/>
            <a:ext cx="4235225" cy="4949413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Non-growing area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Collect one soil sample in heavily trafficked area close to growing area (mark “A” on map) 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Collect separate soil sample from area representing native soil conditions </a:t>
            </a:r>
            <a:r>
              <a:rPr lang="en-US" sz="1800" dirty="0"/>
              <a:t>(mark </a:t>
            </a:r>
            <a:r>
              <a:rPr lang="en-US" sz="1800" dirty="0" smtClean="0"/>
              <a:t>“B” on </a:t>
            </a:r>
            <a:r>
              <a:rPr lang="en-US" sz="1800" dirty="0"/>
              <a:t>map) </a:t>
            </a:r>
            <a:endParaRPr lang="en-US" sz="1800" dirty="0" smtClean="0"/>
          </a:p>
          <a:p>
            <a:pPr lvl="1">
              <a:spcBef>
                <a:spcPts val="300"/>
              </a:spcBef>
            </a:pPr>
            <a:endParaRPr lang="en-US" sz="2000" dirty="0" smtClean="0"/>
          </a:p>
          <a:p>
            <a:pPr>
              <a:spcBef>
                <a:spcPts val="300"/>
              </a:spcBef>
            </a:pPr>
            <a:r>
              <a:rPr lang="en-US" sz="2300" dirty="0" smtClean="0"/>
              <a:t>Compost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If finished compost (e.g., does not contain </a:t>
            </a:r>
            <a:r>
              <a:rPr lang="en-US" sz="1800" dirty="0"/>
              <a:t>visible remains of produce, leaves, etc</a:t>
            </a:r>
            <a:r>
              <a:rPr lang="en-US" sz="1800" dirty="0" smtClean="0"/>
              <a:t>.) </a:t>
            </a:r>
            <a:r>
              <a:rPr lang="en-US" sz="1800" dirty="0"/>
              <a:t>is present on site, </a:t>
            </a:r>
            <a:r>
              <a:rPr lang="en-US" sz="1800" dirty="0" smtClean="0"/>
              <a:t>take a scoop and mark on “C” on map</a:t>
            </a:r>
            <a:endParaRPr lang="en-US" sz="1800" dirty="0"/>
          </a:p>
          <a:p>
            <a:pPr lvl="1">
              <a:spcBef>
                <a:spcPts val="300"/>
              </a:spcBef>
            </a:pPr>
            <a:endParaRPr lang="en-US" sz="20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9144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Soil sample collection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/>
          <a:stretch/>
        </p:blipFill>
        <p:spPr>
          <a:xfrm rot="5400000">
            <a:off x="7817392" y="2483394"/>
            <a:ext cx="5119129" cy="3630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29" y="1738870"/>
            <a:ext cx="3839345" cy="51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3866187" y="2420651"/>
            <a:ext cx="4623946" cy="4949413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000" dirty="0" smtClean="0"/>
              <a:t>If </a:t>
            </a:r>
            <a:r>
              <a:rPr lang="en-US" sz="2000" dirty="0"/>
              <a:t>water source was located onsite, 1-3 samples were collected from each unique </a:t>
            </a:r>
            <a:r>
              <a:rPr lang="en-US" sz="2000" dirty="0" smtClean="0"/>
              <a:t>source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Obtain </a:t>
            </a:r>
            <a:r>
              <a:rPr lang="en-US" sz="2000" dirty="0"/>
              <a:t>sample as close to source as possible without modifying set </a:t>
            </a:r>
            <a:r>
              <a:rPr lang="en-US" sz="2000" dirty="0" smtClean="0"/>
              <a:t>up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Flush </a:t>
            </a:r>
            <a:r>
              <a:rPr lang="en-US" sz="2000" dirty="0"/>
              <a:t>for 30 </a:t>
            </a:r>
            <a:r>
              <a:rPr lang="en-US" sz="2000" dirty="0" smtClean="0"/>
              <a:t>seconds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Rinse </a:t>
            </a:r>
            <a:r>
              <a:rPr lang="en-US" sz="2000" dirty="0"/>
              <a:t>bottle with running </a:t>
            </a:r>
            <a:r>
              <a:rPr lang="en-US" sz="2000" dirty="0" smtClean="0"/>
              <a:t>water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Fill </a:t>
            </a:r>
            <a:r>
              <a:rPr lang="en-US" sz="2000" dirty="0"/>
              <a:t>full, and cap the </a:t>
            </a:r>
            <a:r>
              <a:rPr lang="en-US" sz="2000" dirty="0" smtClean="0"/>
              <a:t>bottle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Record location of water sources on map (1, 2, 3)</a:t>
            </a:r>
            <a:r>
              <a:rPr lang="en-US" sz="2300" dirty="0"/>
              <a:t>	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9144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Water sample collection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30" t="-1" b="704"/>
          <a:stretch/>
        </p:blipFill>
        <p:spPr>
          <a:xfrm>
            <a:off x="8855242" y="1738873"/>
            <a:ext cx="3336758" cy="5119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11"/>
          <a:stretch/>
        </p:blipFill>
        <p:spPr>
          <a:xfrm>
            <a:off x="-2" y="1738872"/>
            <a:ext cx="3501080" cy="511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754701" y="1959860"/>
            <a:ext cx="6487347" cy="4716370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2300" b="1" dirty="0" smtClean="0"/>
              <a:t>Urban-grown</a:t>
            </a:r>
            <a:r>
              <a:rPr lang="en-US" sz="2300" dirty="0" smtClean="0"/>
              <a:t>: </a:t>
            </a:r>
            <a:r>
              <a:rPr lang="en-US" sz="2300" dirty="0"/>
              <a:t>248 </a:t>
            </a:r>
            <a:r>
              <a:rPr lang="en-US" sz="2300" dirty="0" smtClean="0"/>
              <a:t>samples (from 72 urban sites)</a:t>
            </a:r>
          </a:p>
          <a:p>
            <a:pPr lvl="1">
              <a:spcBef>
                <a:spcPts val="1000"/>
              </a:spcBef>
            </a:pPr>
            <a:r>
              <a:rPr lang="en-US" sz="2000" dirty="0" smtClean="0"/>
              <a:t>&gt;12 samples of each of the 13 varieties</a:t>
            </a:r>
          </a:p>
          <a:p>
            <a:pPr lvl="1">
              <a:spcBef>
                <a:spcPts val="1000"/>
              </a:spcBef>
            </a:pPr>
            <a:r>
              <a:rPr lang="en-US" sz="2000" dirty="0" smtClean="0"/>
              <a:t>238 paired soil samples taken near spot where produce was harvested</a:t>
            </a:r>
          </a:p>
          <a:p>
            <a:pPr>
              <a:spcBef>
                <a:spcPts val="1000"/>
              </a:spcBef>
            </a:pPr>
            <a:r>
              <a:rPr lang="en-US" sz="2300" b="1" dirty="0" smtClean="0"/>
              <a:t>Supermarket </a:t>
            </a:r>
            <a:r>
              <a:rPr lang="en-US" sz="2300" dirty="0" smtClean="0"/>
              <a:t>(from 22 stores): </a:t>
            </a:r>
          </a:p>
          <a:p>
            <a:pPr lvl="1">
              <a:spcBef>
                <a:spcPts val="1000"/>
              </a:spcBef>
            </a:pPr>
            <a:r>
              <a:rPr lang="en-US" sz="2000" dirty="0" smtClean="0"/>
              <a:t>139 conventional samples</a:t>
            </a:r>
          </a:p>
          <a:p>
            <a:pPr lvl="1">
              <a:spcBef>
                <a:spcPts val="1000"/>
              </a:spcBef>
            </a:pPr>
            <a:r>
              <a:rPr lang="en-US" sz="2000" dirty="0" smtClean="0"/>
              <a:t>130 organic samples</a:t>
            </a:r>
          </a:p>
          <a:p>
            <a:pPr>
              <a:spcBef>
                <a:spcPts val="1000"/>
              </a:spcBef>
            </a:pPr>
            <a:r>
              <a:rPr lang="en-US" sz="2300" b="1" dirty="0" smtClean="0"/>
              <a:t>Farmers market</a:t>
            </a:r>
            <a:r>
              <a:rPr lang="en-US" sz="2300" dirty="0" smtClean="0"/>
              <a:t>: 132 samples (from 32 vendors)</a:t>
            </a:r>
            <a:r>
              <a:rPr lang="en-US" sz="2300" dirty="0"/>
              <a:t>	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1" y="641592"/>
            <a:ext cx="748845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Produce collection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9436608" y="5925312"/>
            <a:ext cx="2542032" cy="750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973568" y="219456"/>
          <a:ext cx="4005072" cy="6236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4570400" y="3137504"/>
            <a:ext cx="6236210" cy="400110"/>
          </a:xfrm>
          <a:prstGeom prst="rect">
            <a:avLst/>
          </a:prstGeom>
          <a:solidFill>
            <a:srgbClr val="DDE6D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Produce analyzed in study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977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725717" y="1953913"/>
            <a:ext cx="5587960" cy="4949413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300"/>
              </a:spcBef>
            </a:pPr>
            <a:r>
              <a:rPr lang="en-US" sz="2000" dirty="0" smtClean="0"/>
              <a:t>Harvest edible produce samples until minimum mass requirement is satisfied </a:t>
            </a:r>
          </a:p>
          <a:p>
            <a:pPr lvl="1">
              <a:spcBef>
                <a:spcPts val="300"/>
              </a:spcBef>
            </a:pPr>
            <a:r>
              <a:rPr lang="en-US" sz="1700" dirty="0" smtClean="0"/>
              <a:t>Take subsamples from &gt;2 plants per produce item (with exception of very large and limited produce)</a:t>
            </a:r>
          </a:p>
          <a:p>
            <a:pPr lvl="1">
              <a:spcBef>
                <a:spcPts val="300"/>
              </a:spcBef>
            </a:pPr>
            <a:r>
              <a:rPr lang="en-US" sz="1700" dirty="0" smtClean="0"/>
              <a:t>Take soil subsample near each spot where produce item subsample was harvested</a:t>
            </a:r>
          </a:p>
          <a:p>
            <a:pPr lvl="0">
              <a:spcBef>
                <a:spcPts val="300"/>
              </a:spcBef>
            </a:pPr>
            <a:r>
              <a:rPr lang="en-US" sz="2000" dirty="0"/>
              <a:t>R</a:t>
            </a:r>
            <a:r>
              <a:rPr lang="en-US" sz="2000" dirty="0" smtClean="0"/>
              <a:t>ecord location harvested with corresponding </a:t>
            </a:r>
            <a:r>
              <a:rPr lang="en-US" sz="2000" dirty="0"/>
              <a:t>produce </a:t>
            </a:r>
            <a:r>
              <a:rPr lang="en-US" sz="2000" dirty="0" smtClean="0"/>
              <a:t>code on map. Mark multiple spots if subsamples are taken from different areas.</a:t>
            </a:r>
            <a:endParaRPr lang="en-US" sz="2000" dirty="0"/>
          </a:p>
          <a:p>
            <a:pPr lvl="0">
              <a:spcBef>
                <a:spcPts val="300"/>
              </a:spcBef>
            </a:pPr>
            <a:r>
              <a:rPr lang="en-US" sz="2000" dirty="0" smtClean="0"/>
              <a:t>Record mass </a:t>
            </a:r>
            <a:r>
              <a:rPr lang="en-US" sz="2000" dirty="0"/>
              <a:t>of </a:t>
            </a:r>
            <a:r>
              <a:rPr lang="en-US" sz="2000" dirty="0" smtClean="0"/>
              <a:t>produce </a:t>
            </a:r>
            <a:r>
              <a:rPr lang="en-US" sz="2000" dirty="0"/>
              <a:t>sample and </a:t>
            </a:r>
            <a:r>
              <a:rPr lang="en-US" sz="2000" dirty="0" smtClean="0"/>
              <a:t>number </a:t>
            </a:r>
            <a:r>
              <a:rPr lang="en-US" sz="2000" dirty="0"/>
              <a:t>of plants/subsamples used to comprise composite sample.  </a:t>
            </a:r>
          </a:p>
          <a:p>
            <a:pPr lvl="0">
              <a:spcBef>
                <a:spcPts val="300"/>
              </a:spcBef>
            </a:pPr>
            <a:r>
              <a:rPr lang="en-US" sz="2000" dirty="0"/>
              <a:t>Place </a:t>
            </a:r>
            <a:r>
              <a:rPr lang="en-US" sz="2000" dirty="0" smtClean="0"/>
              <a:t>all subsamples </a:t>
            </a:r>
            <a:r>
              <a:rPr lang="en-US" sz="2000" dirty="0"/>
              <a:t>into </a:t>
            </a:r>
            <a:r>
              <a:rPr lang="en-US" sz="2000" dirty="0" err="1" smtClean="0"/>
              <a:t>prelabeled</a:t>
            </a:r>
            <a:r>
              <a:rPr lang="en-US" sz="2000" dirty="0" smtClean="0"/>
              <a:t> </a:t>
            </a:r>
            <a:r>
              <a:rPr lang="en-US" sz="2000" dirty="0" err="1"/>
              <a:t>ZipLoc</a:t>
            </a:r>
            <a:r>
              <a:rPr lang="en-US" sz="2000" dirty="0"/>
              <a:t> collection </a:t>
            </a:r>
            <a:r>
              <a:rPr lang="en-US" sz="2000" dirty="0" smtClean="0"/>
              <a:t>bag, remove </a:t>
            </a:r>
            <a:r>
              <a:rPr lang="en-US" sz="2000" dirty="0"/>
              <a:t>the </a:t>
            </a:r>
            <a:r>
              <a:rPr lang="en-US" sz="2000" dirty="0" smtClean="0"/>
              <a:t>air, and seal bag </a:t>
            </a:r>
            <a:endParaRPr lang="en-US" sz="2000" dirty="0"/>
          </a:p>
          <a:p>
            <a:pPr lvl="0">
              <a:spcBef>
                <a:spcPts val="300"/>
              </a:spcBef>
            </a:pPr>
            <a:r>
              <a:rPr lang="en-US" sz="2000" dirty="0" smtClean="0"/>
              <a:t>Reimburse garden $5/produce type harvested</a:t>
            </a:r>
            <a:r>
              <a:rPr lang="en-US" sz="2300" dirty="0"/>
              <a:t>	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9144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Urban produce sample collection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/>
          <a:stretch/>
        </p:blipFill>
        <p:spPr>
          <a:xfrm>
            <a:off x="6313678" y="1738872"/>
            <a:ext cx="5878322" cy="5164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67213" y="2182083"/>
            <a:ext cx="1867999" cy="981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313308">
            <a:off x="10369216" y="6225748"/>
            <a:ext cx="2112219" cy="208311"/>
          </a:xfrm>
          <a:prstGeom prst="rect">
            <a:avLst/>
          </a:prstGeom>
          <a:solidFill>
            <a:srgbClr val="E1C6B3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436608" y="5925312"/>
            <a:ext cx="2542032" cy="750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64" b="8142"/>
          <a:stretch/>
        </p:blipFill>
        <p:spPr>
          <a:xfrm>
            <a:off x="6095998" y="-128016"/>
            <a:ext cx="6248400" cy="6986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51" b="8016"/>
          <a:stretch/>
        </p:blipFill>
        <p:spPr>
          <a:xfrm>
            <a:off x="-2" y="-128016"/>
            <a:ext cx="6096000" cy="685811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3" y="5768173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Urban produce collection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088" y="5059747"/>
            <a:ext cx="3140456" cy="5730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68"/>
          <a:stretch/>
        </p:blipFill>
        <p:spPr>
          <a:xfrm>
            <a:off x="146304" y="5193792"/>
            <a:ext cx="2962656" cy="4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436608" y="5925312"/>
            <a:ext cx="2542032" cy="750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Supermarket produce collection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504709" y="5197034"/>
            <a:ext cx="57874" cy="1989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7" t="8000" b="8000"/>
          <a:stretch/>
        </p:blipFill>
        <p:spPr>
          <a:xfrm>
            <a:off x="7269465" y="1097280"/>
            <a:ext cx="5097113" cy="5760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2361"/>
            <a:ext cx="6208295" cy="4775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597" y="5550568"/>
            <a:ext cx="3289300" cy="4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8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436608" y="5925312"/>
            <a:ext cx="2542032" cy="750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Farmers market produce collection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428" y="914400"/>
            <a:ext cx="7904719" cy="610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8" b="7785"/>
          <a:stretch/>
        </p:blipFill>
        <p:spPr>
          <a:xfrm>
            <a:off x="0" y="1097280"/>
            <a:ext cx="4719967" cy="5248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3" y="5173256"/>
            <a:ext cx="2157984" cy="4454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504709" y="5197034"/>
            <a:ext cx="57874" cy="1989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Produce sample preparation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6" r="11661"/>
          <a:stretch/>
        </p:blipFill>
        <p:spPr>
          <a:xfrm rot="5400000">
            <a:off x="9129095" y="-290760"/>
            <a:ext cx="2772143" cy="33536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9"/>
          <a:stretch/>
        </p:blipFill>
        <p:spPr>
          <a:xfrm>
            <a:off x="8838334" y="2402798"/>
            <a:ext cx="3353663" cy="2172429"/>
          </a:xfrm>
          <a:prstGeom prst="rect">
            <a:avLst/>
          </a:prstGeom>
        </p:spPr>
      </p:pic>
      <p:sp>
        <p:nvSpPr>
          <p:cNvPr id="12" name="Content Placeholder 10"/>
          <p:cNvSpPr txBox="1">
            <a:spLocks/>
          </p:cNvSpPr>
          <p:nvPr/>
        </p:nvSpPr>
        <p:spPr>
          <a:xfrm>
            <a:off x="475199" y="2082232"/>
            <a:ext cx="7887931" cy="4949413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300"/>
              </a:spcBef>
            </a:pPr>
            <a:r>
              <a:rPr lang="en-US" sz="2000" dirty="0" smtClean="0"/>
              <a:t>In May 2017, conducted informal survey of &gt;200 people about their produce washing and preparation habits.  Used these results to develop protocol for handling each item. General approach: </a:t>
            </a:r>
          </a:p>
          <a:p>
            <a:pPr lvl="1">
              <a:spcBef>
                <a:spcPts val="300"/>
              </a:spcBef>
            </a:pPr>
            <a:r>
              <a:rPr lang="en-US" sz="1700" dirty="0" smtClean="0"/>
              <a:t>Rinse items: </a:t>
            </a:r>
            <a:r>
              <a:rPr lang="en-US" sz="1700" i="1" dirty="0"/>
              <a:t>Hold each </a:t>
            </a:r>
            <a:r>
              <a:rPr lang="en-US" sz="1700" i="1" dirty="0" smtClean="0"/>
              <a:t>subsample under running deionized </a:t>
            </a:r>
            <a:r>
              <a:rPr lang="en-US" sz="1700" i="1" dirty="0"/>
              <a:t>water </a:t>
            </a:r>
            <a:r>
              <a:rPr lang="en-US" sz="1700" i="1" dirty="0" smtClean="0"/>
              <a:t>for </a:t>
            </a:r>
            <a:r>
              <a:rPr lang="en-US" sz="1700" i="1" dirty="0"/>
              <a:t>5 seconds, </a:t>
            </a:r>
            <a:r>
              <a:rPr lang="en-US" sz="1700" i="1" dirty="0" smtClean="0"/>
              <a:t>moving item </a:t>
            </a:r>
            <a:r>
              <a:rPr lang="en-US" sz="1700" i="1" dirty="0"/>
              <a:t>back and forth to </a:t>
            </a:r>
            <a:r>
              <a:rPr lang="en-US" sz="1700" i="1" dirty="0" smtClean="0"/>
              <a:t>wet entire surface. Remove visible dirt/debris.</a:t>
            </a:r>
            <a:endParaRPr lang="en-US" sz="1700" dirty="0"/>
          </a:p>
          <a:p>
            <a:pPr lvl="1">
              <a:spcBef>
                <a:spcPts val="300"/>
              </a:spcBef>
            </a:pPr>
            <a:r>
              <a:rPr lang="en-US" sz="1700" dirty="0" smtClean="0"/>
              <a:t>Dry greens using salad spinners; </a:t>
            </a:r>
            <a:r>
              <a:rPr lang="en-US" sz="1700" dirty="0"/>
              <a:t>a</a:t>
            </a:r>
            <a:r>
              <a:rPr lang="en-US" sz="1700" dirty="0" smtClean="0"/>
              <a:t>ll </a:t>
            </a:r>
            <a:r>
              <a:rPr lang="en-US" sz="1700" dirty="0"/>
              <a:t>other items </a:t>
            </a:r>
            <a:r>
              <a:rPr lang="en-US" sz="1700" dirty="0" smtClean="0"/>
              <a:t>shake </a:t>
            </a:r>
            <a:r>
              <a:rPr lang="en-US" sz="1700" dirty="0"/>
              <a:t>and </a:t>
            </a:r>
            <a:r>
              <a:rPr lang="en-US" sz="1700" dirty="0" smtClean="0"/>
              <a:t>dry </a:t>
            </a:r>
            <a:r>
              <a:rPr lang="en-US" sz="1700" dirty="0"/>
              <a:t>gently with </a:t>
            </a:r>
            <a:r>
              <a:rPr lang="en-US" sz="1700" dirty="0" smtClean="0"/>
              <a:t>towel</a:t>
            </a:r>
            <a:endParaRPr lang="en-US" sz="1700" dirty="0"/>
          </a:p>
          <a:p>
            <a:pPr lvl="1">
              <a:spcBef>
                <a:spcPts val="300"/>
              </a:spcBef>
            </a:pPr>
            <a:r>
              <a:rPr lang="en-US" sz="1700" dirty="0" smtClean="0"/>
              <a:t>After washing, peel carrots and beets</a:t>
            </a:r>
          </a:p>
          <a:p>
            <a:pPr lvl="1">
              <a:spcBef>
                <a:spcPts val="300"/>
              </a:spcBef>
            </a:pPr>
            <a:r>
              <a:rPr lang="en-US" sz="1700" dirty="0"/>
              <a:t>R</a:t>
            </a:r>
            <a:r>
              <a:rPr lang="en-US" sz="1700" dirty="0" smtClean="0"/>
              <a:t>emove non-edible </a:t>
            </a:r>
            <a:r>
              <a:rPr lang="en-US" sz="1700" dirty="0"/>
              <a:t>portions (stems, inedible bruises, etc</a:t>
            </a:r>
            <a:r>
              <a:rPr lang="en-US" sz="1700" dirty="0" smtClean="0"/>
              <a:t>.) then </a:t>
            </a:r>
            <a:r>
              <a:rPr lang="en-US" sz="1700" dirty="0"/>
              <a:t>c</a:t>
            </a:r>
            <a:r>
              <a:rPr lang="en-US" sz="1700" dirty="0" smtClean="0"/>
              <a:t>hop to fit into food processor </a:t>
            </a:r>
          </a:p>
          <a:p>
            <a:pPr lvl="1">
              <a:spcBef>
                <a:spcPts val="300"/>
              </a:spcBef>
            </a:pPr>
            <a:r>
              <a:rPr lang="en-US" sz="1700" dirty="0" smtClean="0"/>
              <a:t>Homogenize each item to between coleslaw and salsa consistency </a:t>
            </a:r>
            <a:endParaRPr lang="en-US" sz="1700" dirty="0"/>
          </a:p>
          <a:p>
            <a:pPr lvl="1">
              <a:spcBef>
                <a:spcPts val="300"/>
              </a:spcBef>
            </a:pPr>
            <a:r>
              <a:rPr lang="en-US" sz="1700" dirty="0" smtClean="0"/>
              <a:t>Transfer homogenized sample to storage container and put in freezer</a:t>
            </a:r>
          </a:p>
          <a:p>
            <a:pPr lvl="1">
              <a:spcBef>
                <a:spcPts val="300"/>
              </a:spcBef>
            </a:pPr>
            <a:r>
              <a:rPr lang="en-US" sz="1700" dirty="0" smtClean="0"/>
              <a:t>Record pre- and post-homogenization mass</a:t>
            </a:r>
          </a:p>
          <a:p>
            <a:pPr lvl="1">
              <a:spcBef>
                <a:spcPts val="300"/>
              </a:spcBef>
            </a:pPr>
            <a:r>
              <a:rPr lang="en-US" sz="1700" dirty="0" smtClean="0"/>
              <a:t>Wash </a:t>
            </a:r>
            <a:r>
              <a:rPr lang="en-US" sz="1700" dirty="0"/>
              <a:t>all utensils with </a:t>
            </a:r>
            <a:r>
              <a:rPr lang="en-US" sz="1700" dirty="0" smtClean="0"/>
              <a:t>SLS and deionized water between processing samples</a:t>
            </a:r>
          </a:p>
          <a:p>
            <a:pPr lvl="0">
              <a:spcBef>
                <a:spcPts val="300"/>
              </a:spcBef>
            </a:pPr>
            <a:r>
              <a:rPr lang="en-US" sz="2000" dirty="0" smtClean="0"/>
              <a:t>Aimed to wash and homogenize all produce samples within 24 hours of harvesting or purchasing (in some cases, it was 48-72 hours)</a:t>
            </a:r>
            <a:r>
              <a:rPr lang="en-US" sz="2300" dirty="0"/>
              <a:t>	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36" b="25418"/>
          <a:stretch/>
        </p:blipFill>
        <p:spPr>
          <a:xfrm>
            <a:off x="8838333" y="4575227"/>
            <a:ext cx="3353667" cy="22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5716" y="1897451"/>
            <a:ext cx="4259941" cy="4483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Motivation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Aims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Methods</a:t>
            </a:r>
            <a:endParaRPr lang="en-US" sz="32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Preliminary results</a:t>
            </a:r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6" name="Picture 5" descr="photo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5657" y="0"/>
            <a:ext cx="72063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LF-Black w-Alpha wide ovr 2.5.png"/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6381059"/>
            <a:ext cx="1500520" cy="27017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" y="641592"/>
            <a:ext cx="4985658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159" y="4969571"/>
            <a:ext cx="2577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+mn-lt"/>
                <a:ea typeface="Calibri" charset="0"/>
                <a:cs typeface="Calibri" charset="0"/>
              </a:rPr>
              <a:t>Survey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+mn-lt"/>
                <a:ea typeface="Calibri" charset="0"/>
                <a:cs typeface="Calibri" charset="0"/>
              </a:rPr>
              <a:t>Water</a:t>
            </a:r>
            <a:endParaRPr lang="en-US" sz="2800" dirty="0">
              <a:solidFill>
                <a:schemeClr val="tx2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2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 smtClean="0"/>
              <a:t>Arsenic</a:t>
            </a:r>
          </a:p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 smtClean="0"/>
              <a:t>Barium</a:t>
            </a:r>
          </a:p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 smtClean="0"/>
              <a:t>Cadmium</a:t>
            </a:r>
          </a:p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 smtClean="0"/>
              <a:t>Chromium</a:t>
            </a:r>
            <a:endParaRPr lang="en-US" sz="2100" dirty="0"/>
          </a:p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/>
              <a:t>Copper</a:t>
            </a:r>
          </a:p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/>
              <a:t>Iron </a:t>
            </a:r>
          </a:p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/>
              <a:t>Lead</a:t>
            </a:r>
          </a:p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/>
              <a:t>Manganese</a:t>
            </a:r>
          </a:p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/>
              <a:t>Nickel</a:t>
            </a:r>
          </a:p>
          <a:p>
            <a:pPr lvl="1">
              <a:spcBef>
                <a:spcPts val="600"/>
              </a:spcBef>
              <a:buClr>
                <a:schemeClr val="tx1"/>
              </a:buClr>
            </a:pPr>
            <a:r>
              <a:rPr lang="en-US" sz="2100" dirty="0" smtClean="0"/>
              <a:t>Zinc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Sample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18"/>
          <a:stretch/>
        </p:blipFill>
        <p:spPr>
          <a:xfrm>
            <a:off x="5802967" y="1968888"/>
            <a:ext cx="6175673" cy="4667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472" y="4509182"/>
            <a:ext cx="501105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 marL="0" lvl="1"/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Additional elements being tested 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for: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2760" y="5338678"/>
            <a:ext cx="4584877" cy="12157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Calcium</a:t>
            </a:r>
          </a:p>
          <a:p>
            <a:pPr marL="3429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Phosphorus</a:t>
            </a:r>
          </a:p>
          <a:p>
            <a:pPr marL="3429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2100" dirty="0" smtClean="0">
                <a:latin typeface="Calibri" charset="0"/>
                <a:ea typeface="Calibri" charset="0"/>
                <a:cs typeface="Calibri" charset="0"/>
              </a:rPr>
              <a:t>Potassium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718" y="1990629"/>
            <a:ext cx="4438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Toxic metals 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being tested for: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</a:pPr>
            <a:endParaRPr lang="en-US" sz="24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Water sample processing and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83722" y="1951260"/>
            <a:ext cx="483032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Sample processing:</a:t>
            </a:r>
          </a:p>
          <a:p>
            <a:pPr marL="342900" lvl="1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Acidification overnight to kill microbes and dissolve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solids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0" lvl="1"/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Analytical measurement:</a:t>
            </a:r>
          </a:p>
          <a:p>
            <a:pPr marL="342900" lvl="1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Inductively Coupled Plasma – Mass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Spectrometry (ICP-MS)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marL="342900" lvl="1" indent="-342900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0" lvl="1"/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r>
              <a:rPr lang="en-US" dirty="0" smtClean="0"/>
              <a:t>With the support of Ana </a:t>
            </a:r>
            <a:r>
              <a:rPr lang="en-US" dirty="0"/>
              <a:t>Rule’s lab at Johns Hopkins School of Public Health</a:t>
            </a: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chemeClr val="tx1"/>
              </a:buClr>
            </a:pPr>
            <a:endParaRPr lang="en-US" sz="2400" dirty="0" smtClean="0"/>
          </a:p>
        </p:txBody>
      </p:sp>
      <p:sp>
        <p:nvSpPr>
          <p:cNvPr id="13" name="Content Placeholder 10"/>
          <p:cNvSpPr txBox="1">
            <a:spLocks/>
          </p:cNvSpPr>
          <p:nvPr/>
        </p:nvSpPr>
        <p:spPr>
          <a:xfrm>
            <a:off x="152660" y="4026023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endParaRPr 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9" y="1938715"/>
            <a:ext cx="6259725" cy="46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Soil and produce sample processing and analysis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9436608" y="5925312"/>
            <a:ext cx="2542032" cy="7509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367" y="3456291"/>
            <a:ext cx="4735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With support of our partners at USDA </a:t>
            </a:r>
            <a:r>
              <a:rPr lang="en-US" dirty="0"/>
              <a:t>Agricultural Research Service, Adaptive Cropping Systems Laboratory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33"/>
          <a:stretch/>
        </p:blipFill>
        <p:spPr>
          <a:xfrm>
            <a:off x="5609132" y="2157843"/>
            <a:ext cx="6214071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Soil sample processing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3"/>
          <a:stretch/>
        </p:blipFill>
        <p:spPr>
          <a:xfrm>
            <a:off x="3377180" y="4279392"/>
            <a:ext cx="4407410" cy="2594922"/>
          </a:xfrm>
          <a:prstGeom prst="rect">
            <a:avLst/>
          </a:prstGeom>
        </p:spPr>
      </p:pic>
      <p:sp>
        <p:nvSpPr>
          <p:cNvPr id="11" name="Content Placeholder 10"/>
          <p:cNvSpPr txBox="1">
            <a:spLocks/>
          </p:cNvSpPr>
          <p:nvPr/>
        </p:nvSpPr>
        <p:spPr>
          <a:xfrm>
            <a:off x="839829" y="1924901"/>
            <a:ext cx="5955581" cy="4949413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000" dirty="0" smtClean="0"/>
              <a:t>Thaw and dry frozen soil sample</a:t>
            </a:r>
          </a:p>
          <a:p>
            <a:pPr lvl="0">
              <a:spcBef>
                <a:spcPts val="300"/>
              </a:spcBef>
            </a:pPr>
            <a:r>
              <a:rPr lang="en-US" sz="2000" dirty="0" smtClean="0"/>
              <a:t>Crush soil particles</a:t>
            </a:r>
          </a:p>
          <a:p>
            <a:pPr lvl="0">
              <a:spcBef>
                <a:spcPts val="300"/>
              </a:spcBef>
            </a:pPr>
            <a:r>
              <a:rPr lang="en-US" sz="2000" dirty="0" smtClean="0"/>
              <a:t>Sieve each sample to remove large </a:t>
            </a:r>
            <a:r>
              <a:rPr lang="en-US" sz="2000" dirty="0" smtClean="0"/>
              <a:t>pieces/debris </a:t>
            </a:r>
            <a:endParaRPr lang="en-US" sz="2000" dirty="0" smtClean="0"/>
          </a:p>
          <a:p>
            <a:pPr lvl="0">
              <a:spcBef>
                <a:spcPts val="300"/>
              </a:spcBef>
            </a:pPr>
            <a:r>
              <a:rPr lang="en-US" sz="2000" dirty="0" smtClean="0"/>
              <a:t>Weigh samples</a:t>
            </a:r>
            <a:r>
              <a:rPr lang="en-US" sz="2300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74" y="4279392"/>
            <a:ext cx="5195526" cy="2594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/>
          <a:stretch/>
        </p:blipFill>
        <p:spPr>
          <a:xfrm rot="5400000">
            <a:off x="419808" y="3859583"/>
            <a:ext cx="2578608" cy="34182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 r="10385"/>
          <a:stretch/>
        </p:blipFill>
        <p:spPr>
          <a:xfrm rot="5400000">
            <a:off x="7454541" y="-458067"/>
            <a:ext cx="4279392" cy="51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2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Bef>
                <a:spcPts val="600"/>
              </a:spcBef>
              <a:buClr>
                <a:schemeClr val="tx1"/>
              </a:buClr>
            </a:pPr>
            <a:endParaRPr lang="en-US" sz="21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Soil sample analysis - methods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284154" y="1958352"/>
            <a:ext cx="5475682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b="1" dirty="0" smtClean="0"/>
              <a:t>Digestion methods:</a:t>
            </a:r>
            <a:endParaRPr lang="en-US" sz="2400" b="1" dirty="0"/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2200" u="sng" dirty="0" smtClean="0"/>
              <a:t>Aqua </a:t>
            </a:r>
            <a:r>
              <a:rPr lang="en-US" sz="2200" u="sng" dirty="0" err="1" smtClean="0"/>
              <a:t>regia</a:t>
            </a:r>
            <a:r>
              <a:rPr lang="en-US" sz="2200" u="sng" dirty="0"/>
              <a:t>:</a:t>
            </a:r>
            <a:r>
              <a:rPr lang="en-US" sz="2200" dirty="0" smtClean="0"/>
              <a:t> determine total* concentration of metals in sample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2200" u="sng" dirty="0" err="1" smtClean="0"/>
              <a:t>Diethylenetriaminepentaacetic</a:t>
            </a:r>
            <a:r>
              <a:rPr lang="en-US" sz="2200" u="sng" dirty="0" smtClean="0"/>
              <a:t> </a:t>
            </a:r>
            <a:r>
              <a:rPr lang="en-US" sz="2200" u="sng" dirty="0"/>
              <a:t>acid (</a:t>
            </a:r>
            <a:r>
              <a:rPr lang="en-US" sz="2200" u="sng" dirty="0" smtClean="0"/>
              <a:t>DTPA)</a:t>
            </a:r>
            <a:r>
              <a:rPr lang="en-US" sz="2200" dirty="0"/>
              <a:t>:</a:t>
            </a:r>
            <a:r>
              <a:rPr lang="en-US" sz="2200" dirty="0" smtClean="0"/>
              <a:t> determine available concentrations of metals for uptake into plants</a:t>
            </a:r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endParaRPr lang="en-US" sz="2400" b="1" dirty="0" smtClean="0"/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b="1" dirty="0" smtClean="0"/>
              <a:t>Analytical measurement: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2200" u="sng" dirty="0"/>
              <a:t>Inductively Coupled Plasma </a:t>
            </a:r>
            <a:r>
              <a:rPr lang="mr-IN" sz="2200" u="sng" dirty="0" smtClean="0"/>
              <a:t>–</a:t>
            </a:r>
            <a:r>
              <a:rPr lang="en-US" sz="2200" u="sng" dirty="0" smtClean="0"/>
              <a:t> Optima:</a:t>
            </a:r>
            <a:r>
              <a:rPr lang="en-US" sz="2200" dirty="0" smtClean="0"/>
              <a:t> </a:t>
            </a:r>
            <a:r>
              <a:rPr lang="en-US" sz="2200" dirty="0"/>
              <a:t>measurement of elemental concentrations in solution</a:t>
            </a:r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endParaRPr lang="en-US" sz="2400" dirty="0" smtClean="0"/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2054" y="1738872"/>
            <a:ext cx="6516249" cy="511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Produce sample processing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7677530" y="2388095"/>
            <a:ext cx="4063365" cy="3957842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300"/>
              </a:spcBef>
            </a:pPr>
            <a:r>
              <a:rPr lang="en-US" sz="2000" dirty="0" smtClean="0"/>
              <a:t>Dry frozen, homogenized sample</a:t>
            </a:r>
          </a:p>
          <a:p>
            <a:pPr lvl="0">
              <a:spcBef>
                <a:spcPts val="300"/>
              </a:spcBef>
            </a:pPr>
            <a:r>
              <a:rPr lang="en-US" sz="2000" dirty="0" smtClean="0"/>
              <a:t>Grind in Wiley mill</a:t>
            </a:r>
          </a:p>
          <a:p>
            <a:pPr lvl="0">
              <a:spcBef>
                <a:spcPts val="300"/>
              </a:spcBef>
            </a:pPr>
            <a:r>
              <a:rPr lang="en-US" sz="2000" dirty="0" smtClean="0"/>
              <a:t>Wet masses recorded pre- and post-homogenization and dry masses recorded prior to grinding</a:t>
            </a:r>
            <a:endParaRPr lang="en-US" sz="23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34"/>
          <a:stretch/>
        </p:blipFill>
        <p:spPr>
          <a:xfrm rot="5400000">
            <a:off x="3690288" y="2510064"/>
            <a:ext cx="3720097" cy="3476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9238"/>
          <a:stretch/>
        </p:blipFill>
        <p:spPr>
          <a:xfrm>
            <a:off x="1849" y="2388094"/>
            <a:ext cx="3865273" cy="372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2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Bef>
                <a:spcPts val="600"/>
              </a:spcBef>
              <a:buClr>
                <a:schemeClr val="tx1"/>
              </a:buClr>
            </a:pPr>
            <a:endParaRPr lang="en-US" sz="21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Produce sample analysis - methods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ontent Placeholder 10"/>
          <p:cNvSpPr txBox="1">
            <a:spLocks/>
          </p:cNvSpPr>
          <p:nvPr/>
        </p:nvSpPr>
        <p:spPr>
          <a:xfrm>
            <a:off x="947190" y="2087518"/>
            <a:ext cx="4831818" cy="4439074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b="1" dirty="0" smtClean="0"/>
              <a:t>Digestion methods:</a:t>
            </a:r>
            <a:endParaRPr lang="en-US" sz="2400" b="1" dirty="0"/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2200" dirty="0" smtClean="0"/>
              <a:t>Microwave digestion with nitric acid</a:t>
            </a:r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endParaRPr lang="en-US" sz="2400" b="1" dirty="0" smtClean="0"/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r>
              <a:rPr lang="en-US" sz="2400" b="1" dirty="0" smtClean="0"/>
              <a:t>Analytical measurement: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2200" u="sng" dirty="0"/>
              <a:t>Inductively Coupled Plasma </a:t>
            </a:r>
            <a:r>
              <a:rPr lang="mr-IN" sz="2200" u="sng" dirty="0" smtClean="0"/>
              <a:t>–</a:t>
            </a:r>
            <a:r>
              <a:rPr lang="en-US" sz="2200" u="sng" dirty="0" smtClean="0"/>
              <a:t> Optima:</a:t>
            </a:r>
            <a:r>
              <a:rPr lang="en-US" sz="2200" dirty="0" smtClean="0"/>
              <a:t> </a:t>
            </a:r>
            <a:r>
              <a:rPr lang="en-US" sz="2200" dirty="0"/>
              <a:t>measurement of elemental concentrations in solution</a:t>
            </a:r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endParaRPr lang="en-US" sz="2400" dirty="0" smtClean="0"/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7456" y="1977790"/>
            <a:ext cx="4876800" cy="468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4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5716" y="1897451"/>
            <a:ext cx="4259941" cy="4483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Motivation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Aims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Methods</a:t>
            </a:r>
            <a:endParaRPr lang="en-US" sz="32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Preliminary results</a:t>
            </a:r>
            <a:endParaRPr lang="en-US" sz="1000" dirty="0"/>
          </a:p>
        </p:txBody>
      </p:sp>
      <p:pic>
        <p:nvPicPr>
          <p:cNvPr id="6" name="Picture 5" descr="photo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5657" y="0"/>
            <a:ext cx="72063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LF-Black w-Alpha wide ovr 2.5.png"/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6381059"/>
            <a:ext cx="1500520" cy="27017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" y="641592"/>
            <a:ext cx="4985658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159" y="4969571"/>
            <a:ext cx="2577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Survey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+mn-lt"/>
                <a:ea typeface="Calibri" charset="0"/>
                <a:cs typeface="Calibri" charset="0"/>
              </a:rPr>
              <a:t>Water</a:t>
            </a:r>
            <a:endParaRPr lang="en-US" sz="2800" dirty="0">
              <a:solidFill>
                <a:schemeClr val="tx2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8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Garden/farm size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89851" y="201727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 = 118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2825" y="206344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7030A0">
                    <a:lumMod val="75000"/>
                  </a:srgbClr>
                </a:solidFill>
              </a:rPr>
              <a:t>Common row house lot size: 1250 </a:t>
            </a:r>
            <a:r>
              <a:rPr lang="mr-IN" b="1" dirty="0" smtClean="0">
                <a:solidFill>
                  <a:srgbClr val="7030A0">
                    <a:lumMod val="75000"/>
                  </a:srgbClr>
                </a:solidFill>
              </a:rPr>
              <a:t>–</a:t>
            </a:r>
            <a:r>
              <a:rPr lang="en-US" b="1" dirty="0" smtClean="0">
                <a:solidFill>
                  <a:srgbClr val="7030A0">
                    <a:lumMod val="75000"/>
                  </a:srgbClr>
                </a:solidFill>
              </a:rPr>
              <a:t> 1500 </a:t>
            </a:r>
            <a:r>
              <a:rPr lang="en-US" b="1" dirty="0" err="1" smtClean="0">
                <a:solidFill>
                  <a:srgbClr val="7030A0">
                    <a:lumMod val="75000"/>
                  </a:srgbClr>
                </a:solidFill>
              </a:rPr>
              <a:t>sq</a:t>
            </a:r>
            <a:r>
              <a:rPr lang="en-US" b="1" dirty="0" smtClean="0">
                <a:solidFill>
                  <a:srgbClr val="7030A0">
                    <a:lumMod val="75000"/>
                  </a:srgbClr>
                </a:solidFill>
              </a:rPr>
              <a:t> </a:t>
            </a:r>
            <a:r>
              <a:rPr lang="en-US" b="1" dirty="0" err="1" smtClean="0">
                <a:solidFill>
                  <a:srgbClr val="7030A0">
                    <a:lumMod val="75000"/>
                  </a:srgbClr>
                </a:solidFill>
              </a:rPr>
              <a:t>ft</a:t>
            </a:r>
            <a:endParaRPr lang="en-US" b="1" dirty="0">
              <a:solidFill>
                <a:srgbClr val="7030A0">
                  <a:lumMod val="75000"/>
                </a:srgbClr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805550" y="1881203"/>
          <a:ext cx="10084301" cy="4623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323" y="2618555"/>
            <a:ext cx="2926334" cy="12802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89751" y="2242980"/>
            <a:ext cx="4421298" cy="1949732"/>
            <a:chOff x="2638008" y="2618555"/>
            <a:chExt cx="4421298" cy="19497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0779" y="3275823"/>
              <a:ext cx="2938527" cy="129246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0851" y="3275823"/>
              <a:ext cx="2939857" cy="12919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8008" y="2618555"/>
              <a:ext cx="2939857" cy="129192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609694" y="3684179"/>
              <a:ext cx="14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mean size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10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Notes on preliminary survey data</a:t>
            </a:r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912982" y="1989666"/>
            <a:ext cx="5890154" cy="4166210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300"/>
              </a:spcBef>
            </a:pPr>
            <a:r>
              <a:rPr lang="en-US" sz="2400" dirty="0" smtClean="0"/>
              <a:t>Answers are self-reported; we cannot guarantee veracity</a:t>
            </a:r>
          </a:p>
          <a:p>
            <a:pPr lvl="0">
              <a:spcBef>
                <a:spcPts val="300"/>
              </a:spcBef>
            </a:pPr>
            <a:r>
              <a:rPr lang="en-US" sz="2400" dirty="0" smtClean="0"/>
              <a:t>Some participants who filled out surveys have not participated in garden since its inception and thus did not know full site history, soil testing history, soil and compost sources, etc.</a:t>
            </a:r>
          </a:p>
          <a:p>
            <a:pPr lvl="0">
              <a:spcBef>
                <a:spcPts val="300"/>
              </a:spcBef>
            </a:pPr>
            <a:r>
              <a:rPr lang="en-US" sz="2400" dirty="0" smtClean="0"/>
              <a:t>118 total surveys analyzed </a:t>
            </a:r>
          </a:p>
          <a:p>
            <a:pPr lvl="1">
              <a:spcBef>
                <a:spcPts val="300"/>
              </a:spcBef>
            </a:pPr>
            <a:r>
              <a:rPr lang="en-US" sz="2100" dirty="0" smtClean="0"/>
              <a:t>Includes the 112 eligible site participants plus 6 additional sites we sampled that were just outside city limits or not yet growing food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40"/>
          <a:stretch/>
        </p:blipFill>
        <p:spPr>
          <a:xfrm>
            <a:off x="7040738" y="2201942"/>
            <a:ext cx="4834725" cy="374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E994A-B05C-3A4C-AC81-348E3062A15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99" y="0"/>
            <a:ext cx="6401601" cy="685800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702676" y="1738872"/>
            <a:ext cx="4931714" cy="5186363"/>
          </a:xfrm>
          <a:prstGeom prst="rect">
            <a:avLst/>
          </a:prstGeom>
        </p:spPr>
        <p:txBody>
          <a:bodyPr/>
          <a:lstStyle>
            <a:lvl1pPr marL="349250" indent="-349250" algn="l" rtl="0" eaLnBrk="0" fontAlgn="base" hangingPunct="0">
              <a:spcBef>
                <a:spcPct val="15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-1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857250" indent="-3937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Lucida Grande"/>
              <a:buChar char="▶"/>
              <a:defRPr sz="2000">
                <a:solidFill>
                  <a:schemeClr val="tx1"/>
                </a:solidFill>
                <a:latin typeface="+mn-lt"/>
                <a:ea typeface="ＭＳ Ｐゴシック" pitchFamily="-84" charset="-128"/>
              </a:defRPr>
            </a:lvl2pPr>
            <a:lvl3pPr marL="1428750" indent="-3492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Lucida Grande"/>
              <a:buChar char="►"/>
              <a:defRPr sz="2000">
                <a:solidFill>
                  <a:schemeClr val="tx1"/>
                </a:solidFill>
                <a:latin typeface="+mn-lt"/>
                <a:ea typeface="ＭＳ Ｐゴシック" pitchFamily="-84" charset="-128"/>
              </a:defRPr>
            </a:lvl3pPr>
            <a:lvl4pPr marL="2063750" indent="-3492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125000"/>
              <a:buFont typeface="Symbol" pitchFamily="-1" charset="2"/>
              <a:buChar char=""/>
              <a:defRPr sz="2000">
                <a:solidFill>
                  <a:schemeClr val="tx1"/>
                </a:solidFill>
                <a:latin typeface="+mn-lt"/>
                <a:ea typeface="ＭＳ Ｐゴシック" pitchFamily="-84" charset="-128"/>
              </a:defRPr>
            </a:lvl4pPr>
            <a:lvl5pPr marL="25717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84" charset="-128"/>
              </a:defRPr>
            </a:lvl5pPr>
            <a:lvl6pPr marL="3028950" indent="-285750" algn="l" rtl="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84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84" charset="-128"/>
              </a:defRPr>
            </a:lvl6pPr>
            <a:lvl7pPr marL="3486150" indent="-285750" algn="l" rtl="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84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84" charset="-128"/>
              </a:defRPr>
            </a:lvl7pPr>
            <a:lvl8pPr marL="3943350" indent="-285750" algn="l" rtl="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84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84" charset="-128"/>
              </a:defRPr>
            </a:lvl8pPr>
            <a:lvl9pPr marL="4400550" indent="-285750" algn="l" rtl="0" fontAlgn="base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84" charset="2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84" charset="-128"/>
              </a:defRPr>
            </a:lvl9pPr>
          </a:lstStyle>
          <a:p>
            <a:pPr marL="0" indent="0">
              <a:buClr>
                <a:schemeClr val="bg2"/>
              </a:buClr>
              <a:buNone/>
            </a:pPr>
            <a:r>
              <a:rPr lang="en-US" kern="0" dirty="0">
                <a:latin typeface="Calibri" charset="0"/>
                <a:ea typeface="Calibri" charset="0"/>
                <a:cs typeface="Calibri" charset="0"/>
              </a:rPr>
              <a:t>Urban </a:t>
            </a:r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agriculture: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production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of food and non-food plants,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plus animal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husbandry, in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urban areas</a:t>
            </a:r>
            <a:endParaRPr lang="en-US" kern="0" dirty="0">
              <a:latin typeface="Calibri" charset="0"/>
              <a:ea typeface="Calibri" charset="0"/>
              <a:cs typeface="Calibri" charset="0"/>
            </a:endParaRPr>
          </a:p>
          <a:p>
            <a:pPr lvl="1">
              <a:spcBef>
                <a:spcPts val="1600"/>
              </a:spcBef>
              <a:buClr>
                <a:schemeClr val="bg2"/>
              </a:buClr>
            </a:pPr>
            <a:r>
              <a:rPr lang="en-US" sz="1800" kern="0" dirty="0">
                <a:latin typeface="Calibri" charset="0"/>
                <a:ea typeface="Calibri" charset="0"/>
                <a:cs typeface="Calibri" charset="0"/>
              </a:rPr>
              <a:t>Gardening</a:t>
            </a:r>
          </a:p>
          <a:p>
            <a:pPr lvl="2">
              <a:spcBef>
                <a:spcPts val="200"/>
              </a:spcBef>
              <a:buClr>
                <a:schemeClr val="bg2"/>
              </a:buClr>
              <a:buFont typeface="Wingdings" charset="2"/>
              <a:buChar char="v"/>
            </a:pPr>
            <a:r>
              <a:rPr lang="en-US" sz="1800" kern="0" dirty="0">
                <a:latin typeface="Calibri" charset="0"/>
                <a:ea typeface="Calibri" charset="0"/>
                <a:cs typeface="Calibri" charset="0"/>
              </a:rPr>
              <a:t>Backyard gardening</a:t>
            </a:r>
          </a:p>
          <a:p>
            <a:pPr lvl="2">
              <a:spcBef>
                <a:spcPts val="200"/>
              </a:spcBef>
              <a:buClr>
                <a:schemeClr val="bg2"/>
              </a:buClr>
              <a:buFont typeface="Wingdings" charset="2"/>
              <a:buChar char="v"/>
            </a:pPr>
            <a:r>
              <a:rPr lang="en-US" sz="1800" kern="0" dirty="0">
                <a:latin typeface="Calibri" charset="0"/>
                <a:ea typeface="Calibri" charset="0"/>
                <a:cs typeface="Calibri" charset="0"/>
              </a:rPr>
              <a:t>Rooftop gardening</a:t>
            </a:r>
          </a:p>
          <a:p>
            <a:pPr lvl="2">
              <a:spcBef>
                <a:spcPts val="200"/>
              </a:spcBef>
              <a:buClr>
                <a:schemeClr val="bg2"/>
              </a:buClr>
              <a:buFont typeface="Wingdings" charset="2"/>
              <a:buChar char="v"/>
            </a:pPr>
            <a:r>
              <a:rPr lang="en-US" sz="1800" kern="0" dirty="0">
                <a:latin typeface="Calibri" charset="0"/>
                <a:ea typeface="Calibri" charset="0"/>
                <a:cs typeface="Calibri" charset="0"/>
              </a:rPr>
              <a:t>Community gardening</a:t>
            </a:r>
          </a:p>
          <a:p>
            <a:pPr lvl="1">
              <a:spcBef>
                <a:spcPts val="1600"/>
              </a:spcBef>
              <a:buClr>
                <a:schemeClr val="bg2"/>
              </a:buClr>
            </a:pPr>
            <a:r>
              <a:rPr lang="en-US" sz="1800" kern="0" dirty="0">
                <a:latin typeface="Calibri" charset="0"/>
                <a:ea typeface="Calibri" charset="0"/>
                <a:cs typeface="Calibri" charset="0"/>
              </a:rPr>
              <a:t>Farming</a:t>
            </a:r>
          </a:p>
          <a:p>
            <a:pPr lvl="2">
              <a:spcBef>
                <a:spcPts val="200"/>
              </a:spcBef>
              <a:buClr>
                <a:schemeClr val="bg2"/>
              </a:buClr>
              <a:buFont typeface="Wingdings" charset="2"/>
              <a:buChar char="v"/>
            </a:pPr>
            <a:r>
              <a:rPr lang="en-US" sz="1800" kern="0" dirty="0">
                <a:latin typeface="Calibri" charset="0"/>
                <a:ea typeface="Calibri" charset="0"/>
                <a:cs typeface="Calibri" charset="0"/>
              </a:rPr>
              <a:t>Crop production</a:t>
            </a:r>
          </a:p>
          <a:p>
            <a:pPr lvl="2">
              <a:spcBef>
                <a:spcPts val="200"/>
              </a:spcBef>
              <a:buClr>
                <a:schemeClr val="bg2"/>
              </a:buClr>
              <a:buFont typeface="Wingdings" charset="2"/>
              <a:buChar char="v"/>
            </a:pPr>
            <a:r>
              <a:rPr lang="en-US" sz="1800" kern="0" dirty="0">
                <a:latin typeface="Calibri" charset="0"/>
                <a:ea typeface="Calibri" charset="0"/>
                <a:cs typeface="Calibri" charset="0"/>
              </a:rPr>
              <a:t>Livestock production</a:t>
            </a:r>
          </a:p>
          <a:p>
            <a:pPr lvl="2">
              <a:spcBef>
                <a:spcPts val="200"/>
              </a:spcBef>
              <a:buClr>
                <a:schemeClr val="bg2"/>
              </a:buClr>
              <a:buFont typeface="Wingdings" charset="2"/>
              <a:buChar char="v"/>
            </a:pPr>
            <a:r>
              <a:rPr lang="en-US" sz="1800" kern="0" dirty="0" err="1">
                <a:latin typeface="Calibri" charset="0"/>
                <a:ea typeface="Calibri" charset="0"/>
                <a:cs typeface="Calibri" charset="0"/>
              </a:rPr>
              <a:t>Fungiculture</a:t>
            </a:r>
            <a:endParaRPr lang="en-US" sz="1800" kern="0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spcBef>
                <a:spcPts val="200"/>
              </a:spcBef>
              <a:buClr>
                <a:schemeClr val="bg2"/>
              </a:buClr>
              <a:buFont typeface="Wingdings" charset="2"/>
              <a:buChar char="v"/>
            </a:pPr>
            <a:r>
              <a:rPr lang="en-US" sz="1800" kern="0" dirty="0" smtClean="0">
                <a:latin typeface="Calibri" charset="0"/>
                <a:ea typeface="Calibri" charset="0"/>
                <a:cs typeface="Calibri" charset="0"/>
              </a:rPr>
              <a:t>Hydroponics and aquaponics</a:t>
            </a:r>
            <a:endParaRPr lang="en-US" sz="1800" kern="0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spcBef>
                <a:spcPts val="200"/>
              </a:spcBef>
              <a:buClr>
                <a:schemeClr val="bg2"/>
              </a:buClr>
              <a:buFont typeface="Wingdings" charset="2"/>
              <a:buChar char="v"/>
            </a:pPr>
            <a:r>
              <a:rPr lang="en-US" sz="1800" kern="0" dirty="0" smtClean="0">
                <a:latin typeface="Calibri" charset="0"/>
                <a:ea typeface="Calibri" charset="0"/>
                <a:cs typeface="Calibri" charset="0"/>
              </a:rPr>
              <a:t>Vertical farming</a:t>
            </a:r>
            <a:endParaRPr lang="en-US" sz="1800" kern="0" dirty="0">
              <a:latin typeface="Calibri" charset="0"/>
              <a:ea typeface="Calibri" charset="0"/>
              <a:cs typeface="Calibri" charset="0"/>
            </a:endParaRPr>
          </a:p>
          <a:p>
            <a:pPr lvl="1">
              <a:spcBef>
                <a:spcPts val="1867"/>
              </a:spcBef>
              <a:buClr>
                <a:schemeClr val="bg2"/>
              </a:buClr>
            </a:pPr>
            <a:r>
              <a:rPr lang="en-US" sz="1800" kern="0" dirty="0" smtClean="0">
                <a:latin typeface="Calibri" charset="0"/>
                <a:ea typeface="Calibri" charset="0"/>
                <a:cs typeface="Calibri" charset="0"/>
              </a:rPr>
              <a:t>Urban </a:t>
            </a:r>
            <a:r>
              <a:rPr lang="en-US" sz="1800" kern="0" dirty="0">
                <a:latin typeface="Calibri" charset="0"/>
                <a:ea typeface="Calibri" charset="0"/>
                <a:cs typeface="Calibri" charset="0"/>
              </a:rPr>
              <a:t>foraging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-1" y="641592"/>
            <a:ext cx="57904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Urban agriculture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0410094" y="6542311"/>
            <a:ext cx="2291541" cy="344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smtClean="0">
                <a:solidFill>
                  <a:schemeClr val="bg2"/>
                </a:solidFill>
              </a:rPr>
              <a:t>Graphic: </a:t>
            </a:r>
            <a:r>
              <a:rPr lang="en-US" sz="1400" dirty="0" smtClean="0">
                <a:solidFill>
                  <a:schemeClr val="bg2"/>
                </a:solidFill>
              </a:rPr>
              <a:t>Mike </a:t>
            </a:r>
            <a:r>
              <a:rPr lang="en-US" sz="1400" dirty="0" err="1" smtClean="0">
                <a:solidFill>
                  <a:schemeClr val="bg2"/>
                </a:solidFill>
              </a:rPr>
              <a:t>Milli</a:t>
            </a:r>
            <a:r>
              <a:rPr lang="en-US" sz="1400" dirty="0" smtClean="0">
                <a:solidFill>
                  <a:schemeClr val="bg2"/>
                </a:solidFill>
              </a:rPr>
              <a:t>, CLF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Year established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89851" y="201727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 = 118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594385"/>
              </p:ext>
            </p:extLst>
          </p:nvPr>
        </p:nvGraphicFramePr>
        <p:xfrm>
          <a:off x="1230973" y="2017274"/>
          <a:ext cx="9658878" cy="4666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39109" y="2201941"/>
            <a:ext cx="4970584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Changing hands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History not always 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Garden “re-start”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Access to site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5932469"/>
              </p:ext>
            </p:extLst>
          </p:nvPr>
        </p:nvGraphicFramePr>
        <p:xfrm>
          <a:off x="4957846" y="1973180"/>
          <a:ext cx="6544344" cy="5165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223171"/>
              </p:ext>
            </p:extLst>
          </p:nvPr>
        </p:nvGraphicFramePr>
        <p:xfrm>
          <a:off x="1123616" y="2857504"/>
          <a:ext cx="3834230" cy="230886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3031289"/>
                <a:gridCol w="802941"/>
              </a:tblGrid>
              <a:tr h="254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Site access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Count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54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Private, Non-Commercial Property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41.5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54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Adopt-A-Lot Program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54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City Property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>
                          <a:effectLst/>
                        </a:rPr>
                        <a:t>27.5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54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Gardener's Personal Property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12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54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Business Property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54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Unknown to gardener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2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54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 response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54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</a:rPr>
                        <a:t>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118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889851" y="201727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 = 118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8647019" y="2113399"/>
            <a:ext cx="3073973" cy="391362"/>
          </a:xfrm>
        </p:spPr>
        <p:txBody>
          <a:bodyPr/>
          <a:lstStyle/>
          <a:p>
            <a:r>
              <a:rPr lang="en-US" sz="1600" smtClean="0">
                <a:solidFill>
                  <a:schemeClr val="bg2"/>
                </a:solidFill>
              </a:rPr>
              <a:t>*answers not </a:t>
            </a:r>
            <a:r>
              <a:rPr lang="en-US" sz="1600" dirty="0" smtClean="0">
                <a:solidFill>
                  <a:schemeClr val="bg2"/>
                </a:solidFill>
              </a:rPr>
              <a:t>mutually exclusive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Modes of 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931" y="1738872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 </a:t>
            </a:r>
            <a:r>
              <a:rPr lang="en-US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= 118 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848474"/>
              </p:ext>
            </p:extLst>
          </p:nvPr>
        </p:nvGraphicFramePr>
        <p:xfrm>
          <a:off x="591382" y="1802294"/>
          <a:ext cx="10458549" cy="2545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8"/>
          <a:stretch/>
        </p:blipFill>
        <p:spPr>
          <a:xfrm>
            <a:off x="10399290" y="4408756"/>
            <a:ext cx="1792709" cy="2457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1" t="11495"/>
          <a:stretch/>
        </p:blipFill>
        <p:spPr>
          <a:xfrm rot="5400000">
            <a:off x="8323964" y="4789612"/>
            <a:ext cx="2457931" cy="1692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433" r="1428" b="9851"/>
          <a:stretch/>
        </p:blipFill>
        <p:spPr>
          <a:xfrm rot="5400000">
            <a:off x="6736938" y="4895308"/>
            <a:ext cx="2457931" cy="14813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5" r="21640" b="2527"/>
          <a:stretch/>
        </p:blipFill>
        <p:spPr>
          <a:xfrm>
            <a:off x="5268425" y="4413637"/>
            <a:ext cx="1956815" cy="24464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939" r="14118"/>
          <a:stretch/>
        </p:blipFill>
        <p:spPr>
          <a:xfrm>
            <a:off x="1755646" y="4411578"/>
            <a:ext cx="2267713" cy="246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 t="5817" r="46670" b="32502"/>
          <a:stretch/>
        </p:blipFill>
        <p:spPr>
          <a:xfrm>
            <a:off x="3789609" y="4411577"/>
            <a:ext cx="1730854" cy="2455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3" t="33386" r="25636"/>
          <a:stretch/>
        </p:blipFill>
        <p:spPr>
          <a:xfrm>
            <a:off x="-2" y="4411579"/>
            <a:ext cx="1755648" cy="24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Use of imported growing medium (soil, compost)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965508"/>
              </p:ext>
            </p:extLst>
          </p:nvPr>
        </p:nvGraphicFramePr>
        <p:xfrm>
          <a:off x="626161" y="2065375"/>
          <a:ext cx="5469837" cy="4395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786287"/>
              </p:ext>
            </p:extLst>
          </p:nvPr>
        </p:nvGraphicFramePr>
        <p:xfrm>
          <a:off x="6261652" y="2297453"/>
          <a:ext cx="5552660" cy="42121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05811"/>
                <a:gridCol w="1846849"/>
              </a:tblGrid>
              <a:tr h="2362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Source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No. of farms or gardens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Chesapeake Compost Works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u="none" strike="noStrike" dirty="0">
                          <a:effectLst/>
                        </a:rPr>
                        <a:t>23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Veterans Compost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u="none" strike="noStrike">
                          <a:effectLst/>
                        </a:rPr>
                        <a:t>12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Home Depot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11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588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Camp Small - City-owned wood entrerprise to reduce city's waste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11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Hollins Organic Products, Inc.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588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Local vendors (gardening stores, nursery, hardware store)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Manure (horse, cow)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Mushroom compost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Compost (from various sources)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Lowes, </a:t>
                      </a:r>
                      <a:r>
                        <a:rPr lang="en-US" sz="1400" u="none" strike="noStrike" dirty="0" smtClean="0">
                          <a:effectLst/>
                        </a:rPr>
                        <a:t>Walmart, or other </a:t>
                      </a:r>
                      <a:r>
                        <a:rPr lang="en-US" sz="1400" u="none" strike="noStrike" dirty="0">
                          <a:effectLst/>
                        </a:rPr>
                        <a:t>big box store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Donation, unknown source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Edrich Lumber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Parks &amp; People/CGRN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A&amp;E Enviromental Services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35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Mulch from various sources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834269" y="1818107"/>
            <a:ext cx="6407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Most common sources or </a:t>
            </a:r>
            <a:r>
              <a:rPr lang="en-US" sz="2000" b="1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types reported of </a:t>
            </a:r>
            <a:r>
              <a:rPr lang="en-US" sz="2000" b="1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imported soil</a:t>
            </a:r>
            <a:endParaRPr lang="en-US" sz="2000" b="1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37923" y="6550223"/>
            <a:ext cx="254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*answers not mutually exclusive</a:t>
            </a:r>
            <a:endParaRPr lang="en-US" sz="14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914" y="627576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 = 118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Reported potential sources of contamination</a:t>
            </a:r>
          </a:p>
        </p:txBody>
      </p:sp>
      <p:pic>
        <p:nvPicPr>
          <p:cNvPr id="20" name="Picture 4" descr="http://upload.wikimedia.org/wikipedia/commons/thumb/d/d6/Coal_power_plant_Datteln_2_Crop1.png/1110px-Coal_power_plant_Datteln_2_Crop1.png"/>
          <p:cNvPicPr>
            <a:picLocks noChangeAspect="1" noChangeArrowheads="1"/>
          </p:cNvPicPr>
          <p:nvPr/>
        </p:nvPicPr>
        <p:blipFill>
          <a:blip r:embed="rId3" cstate="print"/>
          <a:srcRect l="15553" t="284" r="47388" b="28125"/>
          <a:stretch>
            <a:fillRect/>
          </a:stretch>
        </p:blipFill>
        <p:spPr bwMode="auto">
          <a:xfrm>
            <a:off x="6299200" y="1738872"/>
            <a:ext cx="3136648" cy="513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http://upload.wikimedia.org/wikipedia/commons/thumb/2/28/CITY_TRAFFIC_-_NARA_-_546716.tif/lossy-page1-683px-CITY_TRAFFIC_-_NARA_-_546716.tif.jpg"/>
          <p:cNvPicPr>
            <a:picLocks noChangeAspect="1" noChangeArrowheads="1"/>
          </p:cNvPicPr>
          <p:nvPr/>
        </p:nvPicPr>
        <p:blipFill rotWithShape="1">
          <a:blip r:embed="rId4" cstate="print"/>
          <a:srcRect l="44576" t="21950" r="9950" b="18471"/>
          <a:stretch/>
        </p:blipFill>
        <p:spPr bwMode="auto">
          <a:xfrm>
            <a:off x="9347201" y="1738872"/>
            <a:ext cx="2844800" cy="513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90607" y="628447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 = 118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08964"/>
              </p:ext>
            </p:extLst>
          </p:nvPr>
        </p:nvGraphicFramePr>
        <p:xfrm>
          <a:off x="332295" y="1887563"/>
          <a:ext cx="5634608" cy="42482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127410"/>
                <a:gridCol w="1507198"/>
              </a:tblGrid>
              <a:tr h="6693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Potential source of contamination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Percentage of sites reporting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None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11%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Building demolition on-site or nearby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21%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Illegal dumping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14%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Industrial activity on-site or nearby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6%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Fire on site or nearby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5%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Heavily trafficked roadway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5%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Herbicide use nearby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5%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Nearby hazardous waste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2%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Pesticide use nearby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2%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Other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6%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Unknown source of lead or heavy metals contamination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>
                          <a:effectLst/>
                        </a:rPr>
                        <a:t>5%</a:t>
                      </a:r>
                      <a:endParaRPr lang="mr-IN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Unknown (whether any contamination)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dirty="0">
                          <a:effectLst/>
                        </a:rPr>
                        <a:t>6%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2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 response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600" u="none" strike="noStrike" dirty="0">
                          <a:effectLst/>
                        </a:rPr>
                        <a:t>26%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570164" y="6346030"/>
            <a:ext cx="254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*answers not mutually exclusive</a:t>
            </a:r>
            <a:endParaRPr lang="en-US" sz="14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Previous contaminant tests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426816"/>
              </p:ext>
            </p:extLst>
          </p:nvPr>
        </p:nvGraphicFramePr>
        <p:xfrm>
          <a:off x="755374" y="2909910"/>
          <a:ext cx="5526156" cy="231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078"/>
                <a:gridCol w="2763078"/>
              </a:tblGrid>
              <a:tr h="4968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Previous contaminant tests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No. of sites </a:t>
                      </a:r>
                      <a:endParaRPr lang="en-US" sz="2400" dirty="0"/>
                    </a:p>
                  </a:txBody>
                  <a:tcPr/>
                </a:tc>
              </a:tr>
              <a:tr h="4968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Soil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64</a:t>
                      </a:r>
                      <a:endParaRPr lang="en-US" sz="2400" dirty="0"/>
                    </a:p>
                  </a:txBody>
                  <a:tcPr/>
                </a:tc>
              </a:tr>
              <a:tr h="4968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Water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6*</a:t>
                      </a:r>
                      <a:endParaRPr lang="en-US" sz="2400" dirty="0"/>
                    </a:p>
                  </a:txBody>
                  <a:tcPr/>
                </a:tc>
              </a:tr>
              <a:tr h="4968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3267608"/>
              </p:ext>
            </p:extLst>
          </p:nvPr>
        </p:nvGraphicFramePr>
        <p:xfrm>
          <a:off x="5824330" y="1789043"/>
          <a:ext cx="6041918" cy="5068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0421" y="6107952"/>
            <a:ext cx="72721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*3 of water tests were just public municipal tests with the results available </a:t>
            </a:r>
            <a:r>
              <a:rPr lang="en-US" sz="1400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online; 2 sites didn’t know where water was tested and 1 listed  Hague Quality Water of MD (filter company)</a:t>
            </a:r>
            <a:endParaRPr lang="en-US" sz="14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52521" y="1801171"/>
            <a:ext cx="3228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Most recent soil test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08666" y="6323395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 </a:t>
            </a:r>
            <a:r>
              <a:rPr lang="en-US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= 118 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05443"/>
              </p:ext>
            </p:extLst>
          </p:nvPr>
        </p:nvGraphicFramePr>
        <p:xfrm>
          <a:off x="593559" y="2168838"/>
          <a:ext cx="11085094" cy="421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>
                <a:latin typeface="+mn-lt"/>
              </a:rPr>
              <a:t>S</a:t>
            </a:r>
            <a:r>
              <a:rPr lang="en-US" sz="4400" b="0" kern="0" dirty="0" smtClean="0">
                <a:latin typeface="+mn-lt"/>
              </a:rPr>
              <a:t>oil previously tested for… (responses)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30666" y="190144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 </a:t>
            </a:r>
            <a:r>
              <a:rPr lang="en-US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= 118 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7923" y="6550223"/>
            <a:ext cx="254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*answers not mutually exclusive</a:t>
            </a:r>
            <a:endParaRPr lang="en-US" sz="14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7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Barriers to testing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48910" y="188008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 </a:t>
            </a:r>
            <a:r>
              <a:rPr lang="en-US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= 118 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120328"/>
              </p:ext>
            </p:extLst>
          </p:nvPr>
        </p:nvGraphicFramePr>
        <p:xfrm>
          <a:off x="705852" y="2064745"/>
          <a:ext cx="11213431" cy="4480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79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Did results prompt behavior change?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481155"/>
              </p:ext>
            </p:extLst>
          </p:nvPr>
        </p:nvGraphicFramePr>
        <p:xfrm>
          <a:off x="683459" y="2081128"/>
          <a:ext cx="10786645" cy="4592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322119" y="1896462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 </a:t>
            </a:r>
            <a:r>
              <a:rPr lang="en-US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= 118 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3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Challenges in characterizing human activity</a:t>
            </a:r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687428" y="1970406"/>
            <a:ext cx="11504571" cy="4166210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300"/>
              </a:spcBef>
            </a:pPr>
            <a:r>
              <a:rPr lang="en-US" sz="2200" dirty="0" smtClean="0"/>
              <a:t>The following slides explore human activity on each site, which will be used to calculate risk associated with growing and consuming urban produce given the contaminant data we collected</a:t>
            </a:r>
          </a:p>
          <a:p>
            <a:r>
              <a:rPr lang="en-US" sz="2200" dirty="0" smtClean="0"/>
              <a:t>It is </a:t>
            </a:r>
            <a:r>
              <a:rPr lang="en-US" sz="2200" dirty="0"/>
              <a:t>difficult to categorize different types of garden participation. </a:t>
            </a:r>
            <a:r>
              <a:rPr lang="en-US" sz="2200" dirty="0" smtClean="0"/>
              <a:t>We broke into </a:t>
            </a:r>
            <a:r>
              <a:rPr lang="en-US" sz="2200" dirty="0"/>
              <a:t>two </a:t>
            </a:r>
            <a:r>
              <a:rPr lang="en-US" sz="2200" dirty="0" smtClean="0"/>
              <a:t>categories</a:t>
            </a:r>
            <a:r>
              <a:rPr lang="en-US" sz="2200" dirty="0"/>
              <a:t>: </a:t>
            </a:r>
          </a:p>
          <a:p>
            <a:pPr lvl="1"/>
            <a:r>
              <a:rPr lang="en-US" sz="2000" u="sng" dirty="0"/>
              <a:t>Regular participants</a:t>
            </a:r>
            <a:r>
              <a:rPr lang="en-US" sz="2000" dirty="0"/>
              <a:t> </a:t>
            </a:r>
            <a:r>
              <a:rPr lang="en-US" sz="2000" dirty="0" smtClean="0"/>
              <a:t>(e.g., </a:t>
            </a:r>
            <a:r>
              <a:rPr lang="en-US" sz="2000" dirty="0"/>
              <a:t>staff, interns, garden members, and their household members)</a:t>
            </a:r>
          </a:p>
          <a:p>
            <a:pPr lvl="1"/>
            <a:r>
              <a:rPr lang="en-US" sz="2000" u="sng" dirty="0" smtClean="0"/>
              <a:t>Infrequent and one-time </a:t>
            </a:r>
            <a:r>
              <a:rPr lang="en-US" sz="2000" u="sng" dirty="0"/>
              <a:t>visitors</a:t>
            </a:r>
            <a:r>
              <a:rPr lang="en-US" sz="2000" dirty="0"/>
              <a:t> (e.g., people who come for </a:t>
            </a:r>
            <a:r>
              <a:rPr lang="en-US" sz="2000" dirty="0" smtClean="0"/>
              <a:t>event</a:t>
            </a:r>
            <a:r>
              <a:rPr lang="en-US" sz="2000" dirty="0"/>
              <a:t>, volunteer </a:t>
            </a:r>
            <a:r>
              <a:rPr lang="en-US" sz="2000" dirty="0" smtClean="0"/>
              <a:t>day, field trip) </a:t>
            </a:r>
          </a:p>
          <a:p>
            <a:pPr lvl="0"/>
            <a:r>
              <a:rPr lang="en-US" sz="2000" dirty="0" smtClean="0"/>
              <a:t>Participants struggled with answering these survey questions for several reasons: </a:t>
            </a:r>
          </a:p>
          <a:p>
            <a:pPr lvl="1"/>
            <a:r>
              <a:rPr lang="en-US" sz="1700" dirty="0"/>
              <a:t>C</a:t>
            </a:r>
            <a:r>
              <a:rPr lang="en-US" sz="1700" dirty="0" smtClean="0"/>
              <a:t>ategorization of regular participants and infrequent visitors was confusing to many </a:t>
            </a:r>
          </a:p>
          <a:p>
            <a:pPr lvl="1"/>
            <a:r>
              <a:rPr lang="en-US" sz="1700" dirty="0"/>
              <a:t>D</a:t>
            </a:r>
            <a:r>
              <a:rPr lang="en-US" sz="1700" dirty="0" smtClean="0"/>
              <a:t>ifferences in participant formality and social structures across sites</a:t>
            </a:r>
          </a:p>
          <a:p>
            <a:pPr lvl="1"/>
            <a:r>
              <a:rPr lang="en-US" sz="1700" dirty="0"/>
              <a:t>Participant activity changes dramatically across </a:t>
            </a:r>
            <a:r>
              <a:rPr lang="en-US" sz="1700" dirty="0" smtClean="0"/>
              <a:t>growing season </a:t>
            </a:r>
            <a:r>
              <a:rPr lang="en-US" sz="1700" dirty="0"/>
              <a:t>(e.g., more frequent in summer than in spring or </a:t>
            </a:r>
            <a:r>
              <a:rPr lang="en-US" sz="1700" dirty="0" smtClean="0"/>
              <a:t>fall)</a:t>
            </a:r>
          </a:p>
          <a:p>
            <a:pPr lvl="1"/>
            <a:r>
              <a:rPr lang="en-US" sz="1700" dirty="0" smtClean="0"/>
              <a:t>Most sites do not track these variables</a:t>
            </a:r>
          </a:p>
          <a:p>
            <a:r>
              <a:rPr lang="en-US" sz="2000" dirty="0" smtClean="0"/>
              <a:t>Participant challenges + Recall bias  -&gt; uncertainties with this data</a:t>
            </a:r>
          </a:p>
          <a:p>
            <a:pPr lvl="1"/>
            <a:endParaRPr lang="en-US" sz="1400" dirty="0"/>
          </a:p>
          <a:p>
            <a:endParaRPr lang="en-US" sz="2100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093118" y="2964657"/>
                <a:ext cx="7579519" cy="199920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𝐴𝐷𝐷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𝐼𝑅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𝐸𝐹</m:t>
                          </m:r>
                        </m:num>
                        <m:den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𝐵𝑊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118" y="2964657"/>
                <a:ext cx="7579519" cy="19992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32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185" y="6290531"/>
            <a:ext cx="9552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Santo, R., Palmer, A., &amp; Kim, B. (2016). </a:t>
            </a:r>
            <a:r>
              <a:rPr lang="en-US" sz="1100" i="1" dirty="0">
                <a:solidFill>
                  <a:schemeClr val="bg2"/>
                </a:solidFill>
              </a:rPr>
              <a:t>Vacant Lots to Vibrant Plots: A Review of the Benefits and Limitations of Urban Agriculture</a:t>
            </a:r>
            <a:r>
              <a:rPr lang="en-US" sz="1100" dirty="0">
                <a:solidFill>
                  <a:schemeClr val="bg2"/>
                </a:solidFill>
              </a:rPr>
              <a:t>. Baltimore: Johns Hopkins Center for a Livable Future.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r="5112" b="14320"/>
          <a:stretch/>
        </p:blipFill>
        <p:spPr>
          <a:xfrm>
            <a:off x="6277865" y="1939232"/>
            <a:ext cx="5736463" cy="43513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Potential benefits of urban agriculture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003" y="1831016"/>
            <a:ext cx="58295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charset="2"/>
              <a:buChar char="§"/>
            </a:pPr>
            <a:r>
              <a:rPr lang="en-US" sz="2400" b="1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Social/community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Increases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social cohesion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Offers opportunities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for expression and maintenance of cultural heritage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Reduces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crime rates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Provides educational opportunities 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May catalyze </a:t>
            </a:r>
            <a:r>
              <a:rPr lang="en-US" sz="2000" dirty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civic and political engagement</a:t>
            </a:r>
          </a:p>
          <a:p>
            <a:pPr marL="914265" lvl="1" indent="-457200">
              <a:buFont typeface="Wingdings" charset="2"/>
              <a:buChar char="v"/>
            </a:pPr>
            <a:endParaRPr lang="en-US" sz="2000" dirty="0" smtClean="0">
              <a:solidFill>
                <a:srgbClr val="50505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2400" b="1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Health</a:t>
            </a:r>
            <a:endParaRPr lang="en-US" sz="2800" b="1" dirty="0" smtClean="0">
              <a:solidFill>
                <a:srgbClr val="50505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Can support participants’ physical and psychosocial health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Supplements </a:t>
            </a:r>
            <a:r>
              <a:rPr lang="en-US" sz="2000" dirty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household, community and municipal food security, and may offer resilience to temporary </a:t>
            </a: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food shortages</a:t>
            </a:r>
          </a:p>
          <a:p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idx="15"/>
          </p:nvPr>
        </p:nvSpPr>
        <p:spPr>
          <a:xfrm>
            <a:off x="6416581" y="5942786"/>
            <a:ext cx="2590799" cy="241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>
                <a:solidFill>
                  <a:schemeClr val="bg2"/>
                </a:solidFill>
              </a:rPr>
              <a:t>Photo Credit: Ruth Burrows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Average # of participants per site per age group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760319"/>
              </p:ext>
            </p:extLst>
          </p:nvPr>
        </p:nvGraphicFramePr>
        <p:xfrm>
          <a:off x="352925" y="3192379"/>
          <a:ext cx="4652213" cy="1903123"/>
        </p:xfrm>
        <a:graphic>
          <a:graphicData uri="http://schemas.openxmlformats.org/drawingml/2006/table">
            <a:tbl>
              <a:tblPr/>
              <a:tblGrid>
                <a:gridCol w="2422360"/>
                <a:gridCol w="1716505"/>
                <a:gridCol w="513348"/>
              </a:tblGrid>
              <a:tr h="5359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Age group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Average no. of </a:t>
                      </a:r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participants/site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44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Adult (18+ years of age)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32.6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44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Youth (6-17 years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of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age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23.4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81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Child (&lt;6 years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 age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72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3" descr="C:\Documents and Settings\bkim\My Documents\CLF 2012-12\Research and publications\2012 Community Garden Soil Study\Photos\2012-02 Photos - Amazing Rose St\IMG_000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94"/>
          <a:stretch/>
        </p:blipFill>
        <p:spPr bwMode="auto">
          <a:xfrm>
            <a:off x="5264856" y="2152649"/>
            <a:ext cx="6487615" cy="428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2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>
                <a:latin typeface="+mn-lt"/>
              </a:rPr>
              <a:t>T</a:t>
            </a:r>
            <a:r>
              <a:rPr lang="en-US" sz="4400" b="0" kern="0" dirty="0" smtClean="0">
                <a:latin typeface="+mn-lt"/>
              </a:rPr>
              <a:t>ime per visit (regular participants)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901822"/>
              </p:ext>
            </p:extLst>
          </p:nvPr>
        </p:nvGraphicFramePr>
        <p:xfrm>
          <a:off x="270433" y="3164871"/>
          <a:ext cx="3303943" cy="1852820"/>
        </p:xfrm>
        <a:graphic>
          <a:graphicData uri="http://schemas.openxmlformats.org/drawingml/2006/table">
            <a:tbl>
              <a:tblPr/>
              <a:tblGrid>
                <a:gridCol w="2103799"/>
                <a:gridCol w="644108"/>
                <a:gridCol w="556036"/>
              </a:tblGrid>
              <a:tr h="741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Average time spent per visit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Hours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370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Adult (18+ years of age)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102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70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Youth (6-17 years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age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62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Child (&lt;6 years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of age)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689095"/>
              </p:ext>
            </p:extLst>
          </p:nvPr>
        </p:nvGraphicFramePr>
        <p:xfrm>
          <a:off x="3898231" y="1957137"/>
          <a:ext cx="8021053" cy="5325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5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Soil contact per visit (proportion)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13926"/>
              </p:ext>
            </p:extLst>
          </p:nvPr>
        </p:nvGraphicFramePr>
        <p:xfrm>
          <a:off x="-1066801" y="2018454"/>
          <a:ext cx="6553200" cy="3358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293077"/>
              </p:ext>
            </p:extLst>
          </p:nvPr>
        </p:nvGraphicFramePr>
        <p:xfrm>
          <a:off x="3259564" y="2018454"/>
          <a:ext cx="4453669" cy="334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4930239"/>
              </p:ext>
            </p:extLst>
          </p:nvPr>
        </p:nvGraphicFramePr>
        <p:xfrm>
          <a:off x="5486399" y="969264"/>
          <a:ext cx="6138672" cy="4407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8640" y="5760720"/>
            <a:ext cx="11320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DIRECT soil contact</a:t>
            </a:r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: planting</a:t>
            </a:r>
            <a:r>
              <a:rPr lang="en-US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, harvesting, weeding, applying compost, building </a:t>
            </a:r>
            <a:r>
              <a:rPr lang="en-US" dirty="0" err="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hoophouses</a:t>
            </a:r>
            <a:r>
              <a:rPr lang="en-US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, playing directly in </a:t>
            </a:r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soil, etc.</a:t>
            </a:r>
          </a:p>
          <a:p>
            <a:r>
              <a:rPr lang="en-US" b="1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INDIRECT soil </a:t>
            </a:r>
            <a:r>
              <a:rPr lang="en-US" b="1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contact</a:t>
            </a:r>
            <a:r>
              <a:rPr lang="en-US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: watering plants, painting signs, leading tours, playing tag </a:t>
            </a:r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, etc.</a:t>
            </a:r>
          </a:p>
          <a:p>
            <a:r>
              <a:rPr lang="en-US" b="1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NO soil contact</a:t>
            </a:r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: paperwork</a:t>
            </a:r>
            <a:r>
              <a:rPr lang="en-US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meetings, etc. </a:t>
            </a:r>
            <a:endParaRPr lang="en-US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Number of infrequent, one-time visitors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275401"/>
              </p:ext>
            </p:extLst>
          </p:nvPr>
        </p:nvGraphicFramePr>
        <p:xfrm>
          <a:off x="1491916" y="1947945"/>
          <a:ext cx="9111916" cy="461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940716" y="643288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N=118</a:t>
            </a:r>
          </a:p>
        </p:txBody>
      </p:sp>
    </p:spTree>
    <p:extLst>
      <p:ext uri="{BB962C8B-B14F-4D97-AF65-F5344CB8AC3E}">
        <p14:creationId xmlns:p14="http://schemas.microsoft.com/office/powerpoint/2010/main" val="9345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Time per visit (infrequent visitors)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183" y="2359033"/>
            <a:ext cx="3737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/>
                </a:solidFill>
              </a:rPr>
              <a:t>Average: 2.1 hours/visit 	     (N=97)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773931"/>
              </p:ext>
            </p:extLst>
          </p:nvPr>
        </p:nvGraphicFramePr>
        <p:xfrm>
          <a:off x="2975811" y="1425575"/>
          <a:ext cx="9023684" cy="543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8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5716" y="1897451"/>
            <a:ext cx="4259941" cy="4483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Motivation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Aims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Methods</a:t>
            </a:r>
            <a:endParaRPr lang="en-US" sz="32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Preliminary results</a:t>
            </a:r>
            <a:endParaRPr lang="en-US" sz="1000" dirty="0"/>
          </a:p>
        </p:txBody>
      </p:sp>
      <p:pic>
        <p:nvPicPr>
          <p:cNvPr id="6" name="Picture 5" descr="photo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5657" y="0"/>
            <a:ext cx="72063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LF-Black w-Alpha wide ovr 2.5.png"/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6381059"/>
            <a:ext cx="1500520" cy="27017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" y="641592"/>
            <a:ext cx="4985658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159" y="4969571"/>
            <a:ext cx="2577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+mn-lt"/>
                <a:ea typeface="Calibri" charset="0"/>
                <a:cs typeface="Calibri" charset="0"/>
              </a:rPr>
              <a:t>Survey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Water</a:t>
            </a:r>
            <a:endParaRPr lang="en-US" sz="2800" dirty="0">
              <a:solidFill>
                <a:schemeClr val="bg1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6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Irrigation water (as observed)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883664" y="2393165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9090" y="1903511"/>
            <a:ext cx="254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*answers not mutually exclusive</a:t>
            </a:r>
            <a:endParaRPr lang="en-US" sz="14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251812"/>
              </p:ext>
            </p:extLst>
          </p:nvPr>
        </p:nvGraphicFramePr>
        <p:xfrm>
          <a:off x="804672" y="2057400"/>
          <a:ext cx="9235440" cy="4469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0002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Water samples collected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19" y="1976616"/>
            <a:ext cx="1146047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235 Water samples collected and analyzed from 93/118 (79%) sites visited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121 Primary samples (duplicates available for 116)</a:t>
            </a:r>
          </a:p>
          <a:p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368931"/>
              </p:ext>
            </p:extLst>
          </p:nvPr>
        </p:nvGraphicFramePr>
        <p:xfrm>
          <a:off x="731519" y="3027480"/>
          <a:ext cx="4131020" cy="307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7169"/>
                <a:gridCol w="1643851"/>
              </a:tblGrid>
              <a:tr h="6147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Water source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r>
                        <a:rPr lang="en-US" sz="2800" baseline="0" dirty="0" smtClean="0"/>
                        <a:t> (%)</a:t>
                      </a:r>
                      <a:endParaRPr lang="en-US" sz="2800" dirty="0"/>
                    </a:p>
                  </a:txBody>
                  <a:tcPr/>
                </a:tc>
              </a:tr>
              <a:tr h="6147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Municipal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93 (77%)</a:t>
                      </a:r>
                      <a:endParaRPr lang="en-US" sz="2800" dirty="0"/>
                    </a:p>
                  </a:txBody>
                  <a:tcPr/>
                </a:tc>
              </a:tr>
              <a:tr h="6147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Barrel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21 (17%)</a:t>
                      </a:r>
                      <a:endParaRPr lang="en-US" sz="2800" dirty="0"/>
                    </a:p>
                  </a:txBody>
                  <a:tcPr/>
                </a:tc>
              </a:tr>
              <a:tr h="6147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Other</a:t>
                      </a:r>
                      <a:r>
                        <a:rPr lang="en-US" sz="2800" baseline="0" dirty="0" smtClean="0"/>
                        <a:t>*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 (6%)</a:t>
                      </a:r>
                      <a:endParaRPr lang="en-US" sz="2800" dirty="0"/>
                    </a:p>
                  </a:txBody>
                  <a:tcPr/>
                </a:tc>
              </a:tr>
              <a:tr h="6147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121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475058"/>
              </p:ext>
            </p:extLst>
          </p:nvPr>
        </p:nvGraphicFramePr>
        <p:xfrm>
          <a:off x="5907024" y="3027480"/>
          <a:ext cx="566928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640"/>
                <a:gridCol w="2834640"/>
              </a:tblGrid>
              <a:tr h="5134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Collection point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r>
                        <a:rPr lang="en-US" sz="2800" baseline="0" dirty="0" smtClean="0"/>
                        <a:t> (%)</a:t>
                      </a:r>
                      <a:endParaRPr lang="en-US" sz="2800" dirty="0"/>
                    </a:p>
                  </a:txBody>
                  <a:tcPr/>
                </a:tc>
              </a:tr>
              <a:tr h="5134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Hose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42 (35%)</a:t>
                      </a:r>
                      <a:endParaRPr lang="en-US" sz="2800" dirty="0"/>
                    </a:p>
                  </a:txBody>
                  <a:tcPr/>
                </a:tc>
              </a:tr>
              <a:tr h="5134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Spigot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32 (27%)</a:t>
                      </a:r>
                      <a:endParaRPr lang="en-US" sz="2800" dirty="0"/>
                    </a:p>
                  </a:txBody>
                  <a:tcPr/>
                </a:tc>
              </a:tr>
              <a:tr h="5134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Other^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 (3%)</a:t>
                      </a:r>
                      <a:endParaRPr lang="en-US" sz="2800" dirty="0"/>
                    </a:p>
                  </a:txBody>
                  <a:tcPr/>
                </a:tc>
              </a:tr>
              <a:tr h="51349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Not Recorded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43 (35%)</a:t>
                      </a:r>
                      <a:endParaRPr lang="en-US" sz="2800" dirty="0"/>
                    </a:p>
                  </a:txBody>
                  <a:tcPr/>
                </a:tc>
              </a:tr>
              <a:tr h="50650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121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07024" y="6240608"/>
            <a:ext cx="62849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^ e.g., combination (e.g., spigot on hose)  or indoor sink</a:t>
            </a:r>
          </a:p>
          <a:p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19" y="6206860"/>
            <a:ext cx="5094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*Includes municipal stored in barrels or tanks; also aquaponics system (combination of municipal and barrel sources)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1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3704181" y="3946057"/>
            <a:ext cx="3955312" cy="2658140"/>
          </a:xfrm>
          <a:prstGeom prst="rect">
            <a:avLst/>
          </a:prstGeom>
        </p:spPr>
        <p:txBody>
          <a:bodyPr vert="horz" lIns="0" tIns="45706" rIns="0" bIns="45706" numCol="2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505050"/>
                </a:solidFill>
              </a:rPr>
              <a:t>Arsenic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505050"/>
                </a:solidFill>
              </a:rPr>
              <a:t>Barium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505050"/>
                </a:solidFill>
              </a:rPr>
              <a:t>Cadmium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505050"/>
                </a:solidFill>
              </a:rPr>
              <a:t>Chromium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505050"/>
                </a:solidFill>
              </a:rPr>
              <a:t>Copper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505050"/>
                </a:solidFill>
              </a:rPr>
              <a:t>Iron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505050"/>
                </a:solidFill>
              </a:rPr>
              <a:t>Lead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505050"/>
                </a:solidFill>
              </a:rPr>
              <a:t>Manganese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505050"/>
                </a:solidFill>
              </a:rPr>
              <a:t>Nickel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050"/>
              </a:buClr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505050"/>
                </a:solidFill>
              </a:rPr>
              <a:t>Zinc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4036" y="1911427"/>
            <a:ext cx="11383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All mean concentrations &lt; USEPA </a:t>
            </a:r>
            <a:r>
              <a:rPr lang="en-US" sz="2800" i="1" dirty="0" smtClean="0"/>
              <a:t>drinking</a:t>
            </a:r>
            <a:r>
              <a:rPr lang="en-US" sz="2800" dirty="0" smtClean="0"/>
              <a:t> water MCLs or guidelines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/>
              <a:t>5 elements did not have a single sample that exceeded the </a:t>
            </a:r>
            <a:r>
              <a:rPr lang="en-US" sz="2800" b="1" i="1" dirty="0" smtClean="0"/>
              <a:t>drinking</a:t>
            </a:r>
            <a:r>
              <a:rPr lang="en-US" sz="2800" b="1" dirty="0" smtClean="0"/>
              <a:t> water guideline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626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Note on Interpretation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115" y="2032811"/>
            <a:ext cx="5812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Currently no federal guidelines or regulations for metals in water used for irrigation.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12" y="2077746"/>
            <a:ext cx="5791587" cy="384597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9283147" y="5968657"/>
            <a:ext cx="2908851" cy="417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bg2"/>
                </a:solidFill>
              </a:rPr>
              <a:t>Photo credit: </a:t>
            </a:r>
            <a:r>
              <a:rPr lang="en-US" sz="1600" dirty="0" err="1" smtClean="0">
                <a:solidFill>
                  <a:schemeClr val="bg2"/>
                </a:solidFill>
              </a:rPr>
              <a:t>Mim</a:t>
            </a:r>
            <a:r>
              <a:rPr lang="en-US" sz="1600" dirty="0" smtClean="0">
                <a:solidFill>
                  <a:schemeClr val="bg2"/>
                </a:solidFill>
              </a:rPr>
              <a:t> (</a:t>
            </a:r>
            <a:r>
              <a:rPr lang="mr-IN" sz="16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CC BY-ND </a:t>
            </a:r>
            <a:r>
              <a:rPr lang="mr-IN" sz="1600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2.0</a:t>
            </a:r>
            <a:r>
              <a:rPr lang="en-US" sz="1600" dirty="0">
                <a:solidFill>
                  <a:schemeClr val="bg2"/>
                </a:solidFill>
              </a:rPr>
              <a:t>)</a:t>
            </a:r>
            <a:endParaRPr lang="mr-IN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185" y="6290531"/>
            <a:ext cx="9552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Santo, R., Palmer, A., &amp; Kim, B. (2016). </a:t>
            </a:r>
            <a:r>
              <a:rPr lang="en-US" sz="1100" i="1" dirty="0">
                <a:solidFill>
                  <a:schemeClr val="bg2"/>
                </a:solidFill>
              </a:rPr>
              <a:t>Vacant Lots to Vibrant Plots: A Review of the Benefits and Limitations of Urban Agriculture</a:t>
            </a:r>
            <a:r>
              <a:rPr lang="en-US" sz="1100" dirty="0">
                <a:solidFill>
                  <a:schemeClr val="bg2"/>
                </a:solidFill>
              </a:rPr>
              <a:t>. Baltimore: Johns Hopkins Center for a Livable Future.</a:t>
            </a: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Potential benefits of urban agriculture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30780" y="2052964"/>
            <a:ext cx="553593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charset="2"/>
              <a:buChar char="§"/>
            </a:pPr>
            <a:r>
              <a:rPr lang="en-US" sz="2400" b="1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Environmental 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Air </a:t>
            </a: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filtration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Storm </a:t>
            </a:r>
            <a:r>
              <a:rPr lang="en-US" sz="2000" dirty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water </a:t>
            </a: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retention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Habitats and </a:t>
            </a:r>
            <a:r>
              <a:rPr lang="en-US" sz="2000" dirty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forage for beneficial species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Moderation of urban </a:t>
            </a:r>
            <a:r>
              <a:rPr lang="en-US" sz="2000" dirty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heat island </a:t>
            </a: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effect</a:t>
            </a:r>
          </a:p>
          <a:p>
            <a:pPr marL="914265" lvl="1" indent="-457200">
              <a:buFont typeface="Wingdings" charset="2"/>
              <a:buChar char="v"/>
            </a:pPr>
            <a:endParaRPr lang="en-US" sz="2000" dirty="0">
              <a:solidFill>
                <a:srgbClr val="50505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457200">
              <a:buFont typeface="Wingdings" charset="2"/>
              <a:buChar char="§"/>
            </a:pPr>
            <a:r>
              <a:rPr lang="en-US" sz="2400" b="1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Economic development 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Increased </a:t>
            </a:r>
            <a:r>
              <a:rPr lang="en-US" sz="2000" dirty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property </a:t>
            </a: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values</a:t>
            </a:r>
          </a:p>
          <a:p>
            <a:pPr marL="914265" lvl="1" indent="-457200">
              <a:buFont typeface="Wingdings" charset="2"/>
              <a:buChar char="v"/>
            </a:pPr>
            <a:r>
              <a:rPr lang="en-US" sz="2000" dirty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Large-scale job creation potential </a:t>
            </a: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not demonstrated</a:t>
            </a:r>
            <a:r>
              <a:rPr lang="en-US" sz="2000" dirty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, but provides opportunities for skills development, workforce training, and supplemental income </a:t>
            </a:r>
            <a:r>
              <a:rPr lang="en-US" sz="2000" dirty="0" smtClean="0">
                <a:solidFill>
                  <a:srgbClr val="505050"/>
                </a:solidFill>
                <a:latin typeface="Calibri" charset="0"/>
                <a:ea typeface="Calibri" charset="0"/>
                <a:cs typeface="Calibri" charset="0"/>
              </a:rPr>
              <a:t>generation </a:t>
            </a:r>
            <a:endParaRPr lang="en-US" sz="2800" dirty="0">
              <a:solidFill>
                <a:srgbClr val="505050"/>
              </a:solidFill>
            </a:endParaRPr>
          </a:p>
          <a:p>
            <a:endParaRPr lang="en-US" dirty="0"/>
          </a:p>
        </p:txBody>
      </p:sp>
      <p:pic>
        <p:nvPicPr>
          <p:cNvPr id="5" name="Picture 2" descr="C:\Documents and Settings\bkim\My Documents\CLF 2014-12\Images and slides\Photos\Thinkstock unsorted\104095628 m.jpg"/>
          <p:cNvPicPr>
            <a:picLocks noChangeAspect="1" noChangeArrowheads="1"/>
          </p:cNvPicPr>
          <p:nvPr/>
        </p:nvPicPr>
        <p:blipFill rotWithShape="1">
          <a:blip r:embed="rId2" cstate="print"/>
          <a:srcRect r="21244" b="2024"/>
          <a:stretch/>
        </p:blipFill>
        <p:spPr bwMode="auto">
          <a:xfrm>
            <a:off x="377687" y="2052964"/>
            <a:ext cx="5367130" cy="418576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625052" y="5873131"/>
            <a:ext cx="3119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schemeClr val="bg2"/>
                </a:solidFill>
              </a:rPr>
              <a:t>Photo Credit: Thinkstock (</a:t>
            </a:r>
            <a:r>
              <a:rPr lang="en-US" sz="1200" dirty="0" err="1">
                <a:solidFill>
                  <a:schemeClr val="bg2"/>
                </a:solidFill>
              </a:rPr>
              <a:t>manfredxy</a:t>
            </a:r>
            <a:r>
              <a:rPr lang="en-US" sz="1200" dirty="0" smtClean="0">
                <a:solidFill>
                  <a:schemeClr val="bg2"/>
                </a:solidFill>
              </a:rPr>
              <a:t>)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Note on Interpretation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49926"/>
              </p:ext>
            </p:extLst>
          </p:nvPr>
        </p:nvGraphicFramePr>
        <p:xfrm>
          <a:off x="311886" y="1964282"/>
          <a:ext cx="11568224" cy="4655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950"/>
                <a:gridCol w="2998382"/>
                <a:gridCol w="2232836"/>
                <a:gridCol w="2892056"/>
              </a:tblGrid>
              <a:tr h="57388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Guideline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Source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Rationale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Elements</a:t>
                      </a:r>
                      <a:endParaRPr lang="en-US" sz="2800" dirty="0"/>
                    </a:p>
                  </a:txBody>
                  <a:tcPr/>
                </a:tc>
              </a:tr>
              <a:tr h="198115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Primary Maximum Contaminant</a:t>
                      </a:r>
                      <a:r>
                        <a:rPr lang="en-US" sz="2400" baseline="0" dirty="0" smtClean="0"/>
                        <a:t> Level (MCL)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US EPA’s Safe</a:t>
                      </a:r>
                      <a:r>
                        <a:rPr lang="en-US" sz="2400" baseline="0" dirty="0" smtClean="0"/>
                        <a:t> Drinking Water Act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Health-based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Arsenic (10 ppb)</a:t>
                      </a:r>
                    </a:p>
                    <a:p>
                      <a:r>
                        <a:rPr lang="en-US" sz="2400" dirty="0" smtClean="0"/>
                        <a:t>Barium (2,000 ppb)</a:t>
                      </a:r>
                    </a:p>
                    <a:p>
                      <a:r>
                        <a:rPr lang="en-US" sz="2400" dirty="0" smtClean="0"/>
                        <a:t>Cadmium (5 ppb)</a:t>
                      </a:r>
                    </a:p>
                    <a:p>
                      <a:r>
                        <a:rPr lang="en-US" sz="2400" dirty="0" smtClean="0"/>
                        <a:t>Chromium (100 ppb)</a:t>
                      </a:r>
                    </a:p>
                    <a:p>
                      <a:r>
                        <a:rPr lang="en-US" sz="2400" dirty="0" smtClean="0"/>
                        <a:t>Nickel (100 ppb)</a:t>
                      </a:r>
                      <a:endParaRPr lang="en-US" sz="2400" dirty="0"/>
                    </a:p>
                  </a:txBody>
                  <a:tcPr/>
                </a:tc>
              </a:tr>
              <a:tr h="125187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Secondary</a:t>
                      </a:r>
                      <a:r>
                        <a:rPr lang="en-US" sz="2400" baseline="0" dirty="0" smtClean="0"/>
                        <a:t> Maximum Contaminant Level (SMCL)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US EPA’s Safe</a:t>
                      </a:r>
                      <a:r>
                        <a:rPr lang="en-US" sz="2400" baseline="0" dirty="0" smtClean="0"/>
                        <a:t> Drinking Water Act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Aesthetic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Iron (300 ppb)</a:t>
                      </a:r>
                    </a:p>
                    <a:p>
                      <a:r>
                        <a:rPr lang="en-US" sz="2400" dirty="0" smtClean="0"/>
                        <a:t>Manganese (50</a:t>
                      </a:r>
                      <a:r>
                        <a:rPr lang="en-US" sz="2400" baseline="0" dirty="0" smtClean="0"/>
                        <a:t> ppb)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Zinc (5,000 ppb)</a:t>
                      </a:r>
                      <a:endParaRPr lang="en-US" sz="2400" dirty="0"/>
                    </a:p>
                  </a:txBody>
                  <a:tcPr/>
                </a:tc>
              </a:tr>
              <a:tr h="84906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Action Level (AL)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US EPA’s Lead and Copper Rule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Health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-based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Copper (1,200</a:t>
                      </a:r>
                      <a:r>
                        <a:rPr lang="en-US" sz="2400" baseline="0" dirty="0" smtClean="0"/>
                        <a:t> ppb)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Lead (15 ppb)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85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Arsenic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124188"/>
              </p:ext>
            </p:extLst>
          </p:nvPr>
        </p:nvGraphicFramePr>
        <p:xfrm>
          <a:off x="390442" y="1862417"/>
          <a:ext cx="11593010" cy="4906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602"/>
                <a:gridCol w="2318602"/>
                <a:gridCol w="2318602"/>
                <a:gridCol w="2318602"/>
                <a:gridCol w="2318602"/>
              </a:tblGrid>
              <a:tr h="505244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Arsenic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92132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</a:t>
                      </a:r>
                    </a:p>
                    <a:p>
                      <a:pPr algn="ctr"/>
                      <a:r>
                        <a:rPr lang="en-US" sz="2800" dirty="0" smtClean="0"/>
                        <a:t>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 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 </a:t>
                      </a:r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2592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0.31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0.71</a:t>
                      </a:r>
                      <a:endParaRPr lang="en-US" sz="2800" dirty="0"/>
                    </a:p>
                  </a:txBody>
                  <a:tcPr/>
                </a:tc>
              </a:tr>
              <a:tr h="52675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</a:p>
                  </a:txBody>
                  <a:tcPr/>
                </a:tc>
              </a:tr>
              <a:tr h="50524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1.84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1.84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4.96</a:t>
                      </a:r>
                    </a:p>
                  </a:txBody>
                  <a:tcPr/>
                </a:tc>
              </a:tr>
              <a:tr h="50524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6.96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4.43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6.96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4.96</a:t>
                      </a:r>
                      <a:endParaRPr lang="en-US" sz="2800" dirty="0"/>
                    </a:p>
                  </a:txBody>
                  <a:tcPr/>
                </a:tc>
              </a:tr>
              <a:tr h="65384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below LOD </a:t>
                      </a:r>
                      <a:r>
                        <a:rPr lang="en-US" sz="1800" dirty="0" smtClean="0"/>
                        <a:t>(0.157ppb)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/>
                </a:tc>
              </a:tr>
              <a:tr h="68356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MCL </a:t>
                      </a:r>
                      <a:r>
                        <a:rPr lang="en-US" sz="1800" dirty="0" smtClean="0"/>
                        <a:t>(10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40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Cadmium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824817"/>
              </p:ext>
            </p:extLst>
          </p:nvPr>
        </p:nvGraphicFramePr>
        <p:xfrm>
          <a:off x="390442" y="1862417"/>
          <a:ext cx="11544885" cy="4950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977"/>
                <a:gridCol w="2308977"/>
                <a:gridCol w="2308977"/>
                <a:gridCol w="2308977"/>
                <a:gridCol w="2308977"/>
              </a:tblGrid>
              <a:tr h="538581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Cadmium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90581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</a:t>
                      </a:r>
                    </a:p>
                    <a:p>
                      <a:pPr algn="ctr"/>
                      <a:r>
                        <a:rPr lang="en-US" sz="2800" dirty="0" smtClean="0"/>
                        <a:t>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 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 </a:t>
                      </a:r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4449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0.09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0.11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0.04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0.02</a:t>
                      </a:r>
                      <a:endParaRPr lang="en-US" sz="2800" dirty="0"/>
                    </a:p>
                  </a:txBody>
                  <a:tcPr/>
                </a:tc>
              </a:tr>
              <a:tr h="54535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</a:p>
                  </a:txBody>
                  <a:tcPr/>
                </a:tc>
              </a:tr>
              <a:tr h="51505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0.23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0.29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0.11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0.13</a:t>
                      </a:r>
                    </a:p>
                  </a:txBody>
                  <a:tcPr/>
                </a:tc>
              </a:tr>
              <a:tr h="51671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6.93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6.93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0.66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0.13</a:t>
                      </a:r>
                      <a:endParaRPr lang="en-US" sz="2800" dirty="0"/>
                    </a:p>
                  </a:txBody>
                  <a:tcPr/>
                </a:tc>
              </a:tr>
              <a:tr h="6428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below LOD </a:t>
                      </a:r>
                      <a:r>
                        <a:rPr lang="en-US" sz="1800" dirty="0" smtClean="0"/>
                        <a:t>(0.007ppb)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106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83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/>
                </a:tc>
              </a:tr>
              <a:tr h="65038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MCL </a:t>
                      </a:r>
                      <a:r>
                        <a:rPr lang="en-US" sz="1800" dirty="0" smtClean="0"/>
                        <a:t>(5ppb)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9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Iron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806261"/>
              </p:ext>
            </p:extLst>
          </p:nvPr>
        </p:nvGraphicFramePr>
        <p:xfrm>
          <a:off x="354357" y="1848600"/>
          <a:ext cx="1159301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602"/>
                <a:gridCol w="2318602"/>
                <a:gridCol w="2318602"/>
                <a:gridCol w="2318602"/>
                <a:gridCol w="2318602"/>
              </a:tblGrid>
              <a:tr h="497714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Iron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88233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</a:t>
                      </a:r>
                    </a:p>
                    <a:p>
                      <a:pPr algn="ctr"/>
                      <a:r>
                        <a:rPr lang="en-US" sz="2800" dirty="0" smtClean="0"/>
                        <a:t>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 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 </a:t>
                      </a:r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0317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409.13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477.14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170.43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221.61</a:t>
                      </a:r>
                      <a:endParaRPr lang="en-US" sz="2800" dirty="0"/>
                    </a:p>
                  </a:txBody>
                  <a:tcPr/>
                </a:tc>
              </a:tr>
              <a:tr h="50397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60.22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58.15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60.22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76.76</a:t>
                      </a:r>
                    </a:p>
                  </a:txBody>
                  <a:tcPr/>
                </a:tc>
              </a:tr>
              <a:tr h="48385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945.74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945.74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404.49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1197.17</a:t>
                      </a:r>
                    </a:p>
                  </a:txBody>
                  <a:tcPr/>
                </a:tc>
              </a:tr>
              <a:tr h="48385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26,789.59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26,789.59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1015.46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1197.17</a:t>
                      </a:r>
                      <a:endParaRPr lang="en-US" sz="2800" dirty="0"/>
                    </a:p>
                  </a:txBody>
                  <a:tcPr/>
                </a:tc>
              </a:tr>
              <a:tr h="65463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below LOD </a:t>
                      </a:r>
                      <a:r>
                        <a:rPr lang="en-US" sz="1800" dirty="0" smtClean="0"/>
                        <a:t>(0.120ppb)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65463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SMCL </a:t>
                      </a:r>
                      <a:r>
                        <a:rPr lang="en-US" sz="1800" dirty="0" smtClean="0"/>
                        <a:t>(300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ppb)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6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Lead</a:t>
            </a:r>
            <a:endParaRPr lang="en-US" sz="4400" b="0" kern="0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550435"/>
              </p:ext>
            </p:extLst>
          </p:nvPr>
        </p:nvGraphicFramePr>
        <p:xfrm>
          <a:off x="400783" y="1818135"/>
          <a:ext cx="11518500" cy="4981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3700"/>
                <a:gridCol w="2303700"/>
                <a:gridCol w="2303700"/>
                <a:gridCol w="2303700"/>
                <a:gridCol w="2303700"/>
              </a:tblGrid>
              <a:tr h="504259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Lead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912155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</a:t>
                      </a:r>
                    </a:p>
                    <a:p>
                      <a:pPr algn="ctr"/>
                      <a:r>
                        <a:rPr lang="en-US" sz="2800" dirty="0" smtClean="0"/>
                        <a:t>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</a:t>
                      </a:r>
                      <a:r>
                        <a:rPr lang="en-US" sz="2800" b="1" dirty="0" smtClean="0"/>
                        <a:t>*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smtClean="0"/>
                        <a:t>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</a:t>
                      </a:r>
                      <a:r>
                        <a:rPr lang="en-US" sz="2800" b="1" dirty="0" smtClean="0"/>
                        <a:t>*</a:t>
                      </a:r>
                      <a:endParaRPr lang="en-US" sz="2800" b="1" dirty="0" smtClean="0"/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5099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4.90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3.91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10.11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2.48</a:t>
                      </a:r>
                      <a:endParaRPr lang="en-US" sz="2800" dirty="0"/>
                    </a:p>
                  </a:txBody>
                  <a:tcPr/>
                </a:tc>
              </a:tr>
              <a:tr h="55186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0.57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0.45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0.87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0.30</a:t>
                      </a:r>
                    </a:p>
                  </a:txBody>
                  <a:tcPr/>
                </a:tc>
              </a:tr>
              <a:tr h="52120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115.94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39.68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46.61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13.97</a:t>
                      </a:r>
                      <a:endParaRPr lang="en-US" sz="2800" dirty="0"/>
                    </a:p>
                  </a:txBody>
                  <a:tcPr/>
                </a:tc>
              </a:tr>
              <a:tr h="52288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160.51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160.51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115.94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13.97</a:t>
                      </a:r>
                      <a:endParaRPr lang="en-US" sz="2800" dirty="0"/>
                    </a:p>
                  </a:txBody>
                  <a:tcPr/>
                </a:tc>
              </a:tr>
              <a:tr h="64733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below LOD </a:t>
                      </a:r>
                      <a:r>
                        <a:rPr lang="en-US" sz="1800" dirty="0" smtClean="0"/>
                        <a:t>(0.005ppb)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</a:tr>
              <a:tr h="6767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AL (15ppb)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8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Manganese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152472"/>
              </p:ext>
            </p:extLst>
          </p:nvPr>
        </p:nvGraphicFramePr>
        <p:xfrm>
          <a:off x="357593" y="1836637"/>
          <a:ext cx="11513385" cy="4921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677"/>
                <a:gridCol w="2302677"/>
                <a:gridCol w="2302677"/>
                <a:gridCol w="2302677"/>
                <a:gridCol w="2302677"/>
              </a:tblGrid>
              <a:tr h="480141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Manganese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872798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</a:t>
                      </a:r>
                    </a:p>
                    <a:p>
                      <a:pPr algn="ctr"/>
                      <a:r>
                        <a:rPr lang="en-US" sz="2800" dirty="0" smtClean="0"/>
                        <a:t>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 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 </a:t>
                      </a:r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2464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14.42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13.82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3.36</a:t>
                      </a:r>
                      <a:endParaRPr lang="en-US" sz="2800" dirty="0"/>
                    </a:p>
                  </a:txBody>
                  <a:tcPr/>
                </a:tc>
              </a:tr>
              <a:tr h="52547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5.08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5.08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12.55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2.47</a:t>
                      </a:r>
                    </a:p>
                  </a:txBody>
                  <a:tcPr/>
                </a:tc>
              </a:tr>
              <a:tr h="49628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58.90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58.90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8.28</a:t>
                      </a:r>
                    </a:p>
                  </a:txBody>
                  <a:tcPr/>
                </a:tc>
              </a:tr>
              <a:tr h="49787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292.62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393.62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93.71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8.28</a:t>
                      </a:r>
                      <a:endParaRPr lang="en-US" sz="2800" dirty="0"/>
                    </a:p>
                  </a:txBody>
                  <a:tcPr/>
                </a:tc>
              </a:tr>
              <a:tr h="61940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</a:t>
                      </a:r>
                      <a:r>
                        <a:rPr lang="en-US" sz="2000" baseline="0" dirty="0" smtClean="0"/>
                        <a:t> below LOD </a:t>
                      </a:r>
                      <a:r>
                        <a:rPr lang="en-US" sz="1800" baseline="0" dirty="0" smtClean="0"/>
                        <a:t>(0.025ppb)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6475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SMCL </a:t>
                      </a:r>
                      <a:r>
                        <a:rPr lang="en-US" sz="1800" dirty="0" smtClean="0"/>
                        <a:t>(50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Zinc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0148" y="1758741"/>
          <a:ext cx="11416840" cy="4991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368"/>
                <a:gridCol w="2283368"/>
                <a:gridCol w="2283368"/>
                <a:gridCol w="2283368"/>
                <a:gridCol w="2283368"/>
              </a:tblGrid>
              <a:tr h="541482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Zinc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910696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</a:t>
                      </a:r>
                    </a:p>
                    <a:p>
                      <a:pPr algn="ctr"/>
                      <a:r>
                        <a:rPr lang="en-US" sz="2800" dirty="0" smtClean="0"/>
                        <a:t>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 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 </a:t>
                      </a:r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4742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200.97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221.87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124.99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151.23</a:t>
                      </a:r>
                      <a:endParaRPr lang="en-US" sz="2800" dirty="0"/>
                    </a:p>
                  </a:txBody>
                  <a:tcPr/>
                </a:tc>
              </a:tr>
              <a:tr h="54828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30.87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24.60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80.68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53.81</a:t>
                      </a:r>
                    </a:p>
                  </a:txBody>
                  <a:tcPr/>
                </a:tc>
              </a:tr>
              <a:tr h="51782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680.30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874.01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428.05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482.83</a:t>
                      </a:r>
                    </a:p>
                  </a:txBody>
                  <a:tcPr/>
                </a:tc>
              </a:tr>
              <a:tr h="51949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6,090.39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6,090.39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629.68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482.83</a:t>
                      </a:r>
                      <a:endParaRPr lang="en-US" sz="2800" dirty="0"/>
                    </a:p>
                  </a:txBody>
                  <a:tcPr/>
                </a:tc>
              </a:tr>
              <a:tr h="6538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below LOD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1800" baseline="0" dirty="0" smtClean="0"/>
                        <a:t>(0.490)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  <a:tr h="67567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SMCL </a:t>
                      </a:r>
                      <a:r>
                        <a:rPr lang="en-US" sz="1800" dirty="0" smtClean="0"/>
                        <a:t>(5,000ppb)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9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1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What’s next? </a:t>
            </a:r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341195" y="1959860"/>
            <a:ext cx="6707306" cy="4716370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2800" dirty="0" smtClean="0"/>
              <a:t>Soil and produce samples being processed and analyzed</a:t>
            </a:r>
          </a:p>
          <a:p>
            <a:pPr>
              <a:spcBef>
                <a:spcPts val="1000"/>
              </a:spcBef>
            </a:pPr>
            <a:r>
              <a:rPr lang="en-US" sz="2800" dirty="0" smtClean="0"/>
              <a:t>Soil and water results to be returned to participants by February/March 2018</a:t>
            </a:r>
          </a:p>
          <a:p>
            <a:pPr>
              <a:spcBef>
                <a:spcPts val="1000"/>
              </a:spcBef>
            </a:pPr>
            <a:r>
              <a:rPr lang="en-US" sz="2800" dirty="0" smtClean="0"/>
              <a:t>Produce results to be completed by June</a:t>
            </a:r>
          </a:p>
          <a:p>
            <a:pPr>
              <a:spcBef>
                <a:spcPts val="1000"/>
              </a:spcBef>
            </a:pPr>
            <a:r>
              <a:rPr lang="en-US" sz="2800" dirty="0" smtClean="0"/>
              <a:t>Chicago comparative analysis to be completed by summer 2018 </a:t>
            </a:r>
            <a:r>
              <a:rPr lang="en-US" sz="2300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86272" y="852272"/>
            <a:ext cx="6858000" cy="51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3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1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Reporting back to the community</a:t>
            </a:r>
            <a:endParaRPr lang="en-US" sz="4400" b="0" kern="0" dirty="0" smtClean="0">
              <a:latin typeface="+mn-lt"/>
            </a:endParaRPr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-1" y="1901952"/>
            <a:ext cx="7345680" cy="4956048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en-US" dirty="0"/>
              <a:t>Critical </a:t>
            </a:r>
            <a:r>
              <a:rPr lang="en-US" dirty="0" smtClean="0"/>
              <a:t>priority: results (especially site-specific) </a:t>
            </a:r>
            <a:r>
              <a:rPr lang="en-US" dirty="0"/>
              <a:t>are conveyed in </a:t>
            </a:r>
            <a:r>
              <a:rPr lang="en-US" dirty="0" smtClean="0"/>
              <a:t>an understandable, useful and actionable manner to participants</a:t>
            </a:r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en-US" dirty="0" smtClean="0"/>
              <a:t>To </a:t>
            </a:r>
            <a:r>
              <a:rPr lang="en-US" dirty="0"/>
              <a:t>determine </a:t>
            </a:r>
            <a:r>
              <a:rPr lang="en-US" dirty="0" smtClean="0"/>
              <a:t>health risk </a:t>
            </a:r>
            <a:r>
              <a:rPr lang="en-US" dirty="0"/>
              <a:t>associated with growing and consuming urban </a:t>
            </a:r>
            <a:r>
              <a:rPr lang="en-US" dirty="0" smtClean="0"/>
              <a:t>produce, we will compare results to: </a:t>
            </a:r>
          </a:p>
          <a:p>
            <a:pPr lvl="2">
              <a:spcBef>
                <a:spcPts val="600"/>
              </a:spcBef>
              <a:buFont typeface="Wingdings" charset="2"/>
              <a:buChar char="§"/>
            </a:pPr>
            <a:r>
              <a:rPr lang="en-US" sz="1800" dirty="0" smtClean="0"/>
              <a:t>EPA regional soil screening levels</a:t>
            </a:r>
          </a:p>
          <a:p>
            <a:pPr lvl="2">
              <a:spcBef>
                <a:spcPts val="600"/>
              </a:spcBef>
              <a:buFont typeface="Wingdings" charset="2"/>
              <a:buChar char="§"/>
            </a:pPr>
            <a:r>
              <a:rPr lang="en-US" sz="1800" dirty="0" smtClean="0"/>
              <a:t>EPA drinking water standards (</a:t>
            </a:r>
            <a:r>
              <a:rPr lang="en-US" sz="1800" dirty="0"/>
              <a:t>MCLs, </a:t>
            </a:r>
            <a:r>
              <a:rPr lang="en-US" sz="1800" dirty="0" smtClean="0"/>
              <a:t>SMCLs)</a:t>
            </a:r>
          </a:p>
          <a:p>
            <a:pPr lvl="2">
              <a:spcBef>
                <a:spcPts val="600"/>
              </a:spcBef>
              <a:buFont typeface="Wingdings" charset="2"/>
              <a:buChar char="§"/>
            </a:pPr>
            <a:r>
              <a:rPr lang="en-US" sz="1800" dirty="0"/>
              <a:t>WWEIA-Food Commodity Intake </a:t>
            </a:r>
            <a:r>
              <a:rPr lang="en-US" sz="1800" dirty="0" smtClean="0"/>
              <a:t>Database </a:t>
            </a:r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en-US" dirty="0" smtClean="0"/>
              <a:t>We will provide </a:t>
            </a:r>
            <a:r>
              <a:rPr lang="en-US" dirty="0"/>
              <a:t>“options” of </a:t>
            </a:r>
            <a:r>
              <a:rPr lang="en-US" dirty="0" smtClean="0"/>
              <a:t>behavioral, environmental, and consumption </a:t>
            </a:r>
            <a:r>
              <a:rPr lang="en-US" dirty="0"/>
              <a:t>changes that can reduce exposure (and thus health risk)</a:t>
            </a:r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en-US" dirty="0"/>
              <a:t>We can’t, however, tell gardeners what to </a:t>
            </a:r>
            <a:r>
              <a:rPr lang="en-US" dirty="0" smtClean="0"/>
              <a:t>do. Safety is subjective.</a:t>
            </a:r>
            <a:r>
              <a:rPr lang="en-US" dirty="0"/>
              <a:t>	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5680" y="2506968"/>
            <a:ext cx="4846320" cy="34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2" y="24154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Future directions</a:t>
            </a:r>
            <a:endParaRPr lang="en-US" sz="4400" b="0" kern="0" dirty="0" smtClean="0">
              <a:latin typeface="+mn-lt"/>
            </a:endParaRPr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341195" y="1338822"/>
            <a:ext cx="6707306" cy="5337408"/>
          </a:xfrm>
          <a:prstGeom prst="rect">
            <a:avLst/>
          </a:prstGeom>
        </p:spPr>
        <p:txBody>
          <a:bodyPr vert="horz" lIns="0" tIns="45706" rIns="0" bIns="45706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2800" dirty="0" smtClean="0"/>
              <a:t>Assessment of urban farm participant </a:t>
            </a:r>
            <a:r>
              <a:rPr lang="en-US" sz="2800" dirty="0" err="1" smtClean="0"/>
              <a:t>microactivity</a:t>
            </a:r>
            <a:r>
              <a:rPr lang="en-US" sz="2800" dirty="0" smtClean="0"/>
              <a:t> and impact on exposure estimation</a:t>
            </a:r>
          </a:p>
          <a:p>
            <a:pPr>
              <a:spcBef>
                <a:spcPts val="1000"/>
              </a:spcBef>
            </a:pPr>
            <a:endParaRPr lang="en-US" sz="1400" dirty="0"/>
          </a:p>
          <a:p>
            <a:pPr>
              <a:spcBef>
                <a:spcPts val="1000"/>
              </a:spcBef>
            </a:pPr>
            <a:r>
              <a:rPr lang="en-US" sz="2800" dirty="0" smtClean="0"/>
              <a:t>Other contaminants (PAHs, legacy pesticides)</a:t>
            </a:r>
          </a:p>
          <a:p>
            <a:pPr>
              <a:spcBef>
                <a:spcPts val="1000"/>
              </a:spcBef>
            </a:pPr>
            <a:endParaRPr lang="en-US" sz="1200" dirty="0"/>
          </a:p>
          <a:p>
            <a:pPr>
              <a:spcBef>
                <a:spcPts val="1000"/>
              </a:spcBef>
            </a:pPr>
            <a:r>
              <a:rPr lang="en-US" sz="2800" dirty="0" smtClean="0"/>
              <a:t>With NRCS - Comparison of measurement methodologies (</a:t>
            </a:r>
            <a:r>
              <a:rPr lang="en-US" sz="2800" dirty="0" smtClean="0"/>
              <a:t>XRF/in-situ vs. laboratory-based) for purposes of decision-making</a:t>
            </a:r>
          </a:p>
          <a:p>
            <a:pPr>
              <a:spcBef>
                <a:spcPts val="1000"/>
              </a:spcBef>
            </a:pPr>
            <a:endParaRPr lang="en-US" sz="1100" dirty="0" smtClean="0"/>
          </a:p>
          <a:p>
            <a:pPr>
              <a:spcBef>
                <a:spcPts val="1000"/>
              </a:spcBef>
            </a:pPr>
            <a:r>
              <a:rPr lang="en-US" sz="2800" dirty="0" smtClean="0"/>
              <a:t>Comparative analyses of nutrient content</a:t>
            </a:r>
            <a:r>
              <a:rPr lang="en-US" sz="2300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86272" y="852272"/>
            <a:ext cx="6858000" cy="51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9185" y="1916332"/>
            <a:ext cx="11473626" cy="4265012"/>
            <a:chOff x="359184" y="2125452"/>
            <a:chExt cx="11473626" cy="4523120"/>
          </a:xfrm>
        </p:grpSpPr>
        <p:sp>
          <p:nvSpPr>
            <p:cNvPr id="9" name="Freeform 8"/>
            <p:cNvSpPr/>
            <p:nvPr/>
          </p:nvSpPr>
          <p:spPr>
            <a:xfrm>
              <a:off x="359185" y="2125452"/>
              <a:ext cx="3498056" cy="935800"/>
            </a:xfrm>
            <a:custGeom>
              <a:avLst/>
              <a:gdLst>
                <a:gd name="connsiteX0" fmla="*/ 0 w 3498056"/>
                <a:gd name="connsiteY0" fmla="*/ 0 h 1399222"/>
                <a:gd name="connsiteX1" fmla="*/ 3498056 w 3498056"/>
                <a:gd name="connsiteY1" fmla="*/ 0 h 1399222"/>
                <a:gd name="connsiteX2" fmla="*/ 3498056 w 3498056"/>
                <a:gd name="connsiteY2" fmla="*/ 1399222 h 1399222"/>
                <a:gd name="connsiteX3" fmla="*/ 0 w 3498056"/>
                <a:gd name="connsiteY3" fmla="*/ 1399222 h 1399222"/>
                <a:gd name="connsiteX4" fmla="*/ 0 w 3498056"/>
                <a:gd name="connsiteY4" fmla="*/ 0 h 139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8056" h="1399222">
                  <a:moveTo>
                    <a:pt x="0" y="0"/>
                  </a:moveTo>
                  <a:lnTo>
                    <a:pt x="3498056" y="0"/>
                  </a:lnTo>
                  <a:lnTo>
                    <a:pt x="3498056" y="1399222"/>
                  </a:lnTo>
                  <a:lnTo>
                    <a:pt x="0" y="13992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Open outdoor plot</a:t>
              </a:r>
              <a:endParaRPr lang="en-US" sz="2800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59184" y="3080073"/>
              <a:ext cx="3498056" cy="3568499"/>
            </a:xfrm>
            <a:custGeom>
              <a:avLst/>
              <a:gdLst>
                <a:gd name="connsiteX0" fmla="*/ 0 w 3498056"/>
                <a:gd name="connsiteY0" fmla="*/ 0 h 3568499"/>
                <a:gd name="connsiteX1" fmla="*/ 3498056 w 3498056"/>
                <a:gd name="connsiteY1" fmla="*/ 0 h 3568499"/>
                <a:gd name="connsiteX2" fmla="*/ 3498056 w 3498056"/>
                <a:gd name="connsiteY2" fmla="*/ 3568499 h 3568499"/>
                <a:gd name="connsiteX3" fmla="*/ 0 w 3498056"/>
                <a:gd name="connsiteY3" fmla="*/ 3568499 h 3568499"/>
                <a:gd name="connsiteX4" fmla="*/ 0 w 3498056"/>
                <a:gd name="connsiteY4" fmla="*/ 0 h 356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8056" h="3568499">
                  <a:moveTo>
                    <a:pt x="0" y="0"/>
                  </a:moveTo>
                  <a:lnTo>
                    <a:pt x="3498056" y="0"/>
                  </a:lnTo>
                  <a:lnTo>
                    <a:pt x="3498056" y="3568499"/>
                  </a:lnTo>
                  <a:lnTo>
                    <a:pt x="0" y="35684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e.g. non-profit community garden</a:t>
              </a:r>
              <a:endParaRPr 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Social/community benefits</a:t>
              </a:r>
              <a:endParaRPr 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Education opportunities</a:t>
              </a:r>
              <a:endParaRPr 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May provide economic savings and culturally-relevant food to participants</a:t>
              </a:r>
              <a:endParaRPr 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Inefficient use of inputs + lower yields + limited seasonality </a:t>
              </a:r>
              <a:r>
                <a:rPr lang="en-US" sz="2000" kern="1200" dirty="0" smtClean="0">
                  <a:sym typeface="Wingdings"/>
                </a:rPr>
                <a:t></a:t>
              </a:r>
              <a:r>
                <a:rPr lang="en-US" sz="2000" kern="1200" dirty="0" smtClean="0"/>
                <a:t> low production potential </a:t>
              </a:r>
              <a:endParaRPr lang="en-US" sz="2000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346969" y="2125452"/>
              <a:ext cx="3498056" cy="935800"/>
            </a:xfrm>
            <a:custGeom>
              <a:avLst/>
              <a:gdLst>
                <a:gd name="connsiteX0" fmla="*/ 0 w 3498056"/>
                <a:gd name="connsiteY0" fmla="*/ 0 h 1399222"/>
                <a:gd name="connsiteX1" fmla="*/ 3498056 w 3498056"/>
                <a:gd name="connsiteY1" fmla="*/ 0 h 1399222"/>
                <a:gd name="connsiteX2" fmla="*/ 3498056 w 3498056"/>
                <a:gd name="connsiteY2" fmla="*/ 1399222 h 1399222"/>
                <a:gd name="connsiteX3" fmla="*/ 0 w 3498056"/>
                <a:gd name="connsiteY3" fmla="*/ 1399222 h 1399222"/>
                <a:gd name="connsiteX4" fmla="*/ 0 w 3498056"/>
                <a:gd name="connsiteY4" fmla="*/ 0 h 139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8056" h="1399222">
                  <a:moveTo>
                    <a:pt x="0" y="0"/>
                  </a:moveTo>
                  <a:lnTo>
                    <a:pt x="3498056" y="0"/>
                  </a:lnTo>
                  <a:lnTo>
                    <a:pt x="3498056" y="1399222"/>
                  </a:lnTo>
                  <a:lnTo>
                    <a:pt x="0" y="13992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Greenhouses (ground)</a:t>
              </a:r>
              <a:endParaRPr lang="en-US" sz="2800" kern="12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46969" y="3080073"/>
              <a:ext cx="3498056" cy="3568499"/>
            </a:xfrm>
            <a:custGeom>
              <a:avLst/>
              <a:gdLst>
                <a:gd name="connsiteX0" fmla="*/ 0 w 3498056"/>
                <a:gd name="connsiteY0" fmla="*/ 0 h 3568499"/>
                <a:gd name="connsiteX1" fmla="*/ 3498056 w 3498056"/>
                <a:gd name="connsiteY1" fmla="*/ 0 h 3568499"/>
                <a:gd name="connsiteX2" fmla="*/ 3498056 w 3498056"/>
                <a:gd name="connsiteY2" fmla="*/ 3568499 h 3568499"/>
                <a:gd name="connsiteX3" fmla="*/ 0 w 3498056"/>
                <a:gd name="connsiteY3" fmla="*/ 3568499 h 3568499"/>
                <a:gd name="connsiteX4" fmla="*/ 0 w 3498056"/>
                <a:gd name="connsiteY4" fmla="*/ 0 h 356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8056" h="3568499">
                  <a:moveTo>
                    <a:pt x="0" y="0"/>
                  </a:moveTo>
                  <a:lnTo>
                    <a:pt x="3498056" y="0"/>
                  </a:lnTo>
                  <a:lnTo>
                    <a:pt x="3498056" y="3568499"/>
                  </a:lnTo>
                  <a:lnTo>
                    <a:pt x="0" y="35684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e.g. for-profit farm with greenhouses</a:t>
              </a:r>
              <a:endParaRPr 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Job training opportunities for local residents</a:t>
              </a:r>
              <a:endParaRPr 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More efficient + higher yields + (in heated greenhouses) year-round seasonality </a:t>
              </a:r>
              <a:r>
                <a:rPr lang="en-US" sz="2000" kern="1200" dirty="0" smtClean="0">
                  <a:sym typeface="Wingdings"/>
                </a:rPr>
                <a:t> </a:t>
              </a:r>
              <a:r>
                <a:rPr lang="en-US" sz="2000" kern="1200" dirty="0" smtClean="0"/>
                <a:t>larger production potential</a:t>
              </a:r>
              <a:endParaRPr lang="en-US" sz="2000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334754" y="2125452"/>
              <a:ext cx="3498056" cy="935800"/>
            </a:xfrm>
            <a:custGeom>
              <a:avLst/>
              <a:gdLst>
                <a:gd name="connsiteX0" fmla="*/ 0 w 3498056"/>
                <a:gd name="connsiteY0" fmla="*/ 0 h 1399222"/>
                <a:gd name="connsiteX1" fmla="*/ 3498056 w 3498056"/>
                <a:gd name="connsiteY1" fmla="*/ 0 h 1399222"/>
                <a:gd name="connsiteX2" fmla="*/ 3498056 w 3498056"/>
                <a:gd name="connsiteY2" fmla="*/ 1399222 h 1399222"/>
                <a:gd name="connsiteX3" fmla="*/ 0 w 3498056"/>
                <a:gd name="connsiteY3" fmla="*/ 1399222 h 1399222"/>
                <a:gd name="connsiteX4" fmla="*/ 0 w 3498056"/>
                <a:gd name="connsiteY4" fmla="*/ 0 h 139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8056" h="1399222">
                  <a:moveTo>
                    <a:pt x="0" y="0"/>
                  </a:moveTo>
                  <a:lnTo>
                    <a:pt x="3498056" y="0"/>
                  </a:lnTo>
                  <a:lnTo>
                    <a:pt x="3498056" y="1399222"/>
                  </a:lnTo>
                  <a:lnTo>
                    <a:pt x="0" y="139922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Building-integrated</a:t>
              </a:r>
              <a:endParaRPr lang="en-US" sz="2800" kern="12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334754" y="3080073"/>
              <a:ext cx="3498056" cy="3568499"/>
            </a:xfrm>
            <a:custGeom>
              <a:avLst/>
              <a:gdLst>
                <a:gd name="connsiteX0" fmla="*/ 0 w 3498056"/>
                <a:gd name="connsiteY0" fmla="*/ 0 h 3568499"/>
                <a:gd name="connsiteX1" fmla="*/ 3498056 w 3498056"/>
                <a:gd name="connsiteY1" fmla="*/ 0 h 3568499"/>
                <a:gd name="connsiteX2" fmla="*/ 3498056 w 3498056"/>
                <a:gd name="connsiteY2" fmla="*/ 3568499 h 3568499"/>
                <a:gd name="connsiteX3" fmla="*/ 0 w 3498056"/>
                <a:gd name="connsiteY3" fmla="*/ 3568499 h 3568499"/>
                <a:gd name="connsiteX4" fmla="*/ 0 w 3498056"/>
                <a:gd name="connsiteY4" fmla="*/ 0 h 356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8056" h="3568499">
                  <a:moveTo>
                    <a:pt x="0" y="0"/>
                  </a:moveTo>
                  <a:lnTo>
                    <a:pt x="3498056" y="0"/>
                  </a:lnTo>
                  <a:lnTo>
                    <a:pt x="3498056" y="3568499"/>
                  </a:lnTo>
                  <a:lnTo>
                    <a:pt x="0" y="35684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e.g. vertical farms, hydroponics, rooftop greenhouses</a:t>
              </a:r>
              <a:endParaRPr 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More efficient + higher yields + year-round seasonality </a:t>
              </a:r>
              <a:r>
                <a:rPr lang="en-US" sz="2000" kern="1200" dirty="0" smtClean="0">
                  <a:sym typeface="Wingdings"/>
                </a:rPr>
                <a:t> </a:t>
              </a:r>
              <a:r>
                <a:rPr lang="en-US" sz="2000" kern="1200" dirty="0" smtClean="0"/>
                <a:t>larger production potential</a:t>
              </a:r>
              <a:endParaRPr lang="en-US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 smtClean="0"/>
                <a:t>Higher capital requirements, and in some cases, inputs like energy and water</a:t>
              </a:r>
              <a:endParaRPr lang="en-US" sz="2000" kern="1200" dirty="0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Impacts of urban agriculture vary by type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185" y="6290531"/>
            <a:ext cx="1146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Santo, R., Palmer, A., &amp; Kim, B. (2016). </a:t>
            </a:r>
            <a:r>
              <a:rPr lang="en-US" sz="1100" i="1" dirty="0">
                <a:solidFill>
                  <a:schemeClr val="bg2"/>
                </a:solidFill>
              </a:rPr>
              <a:t>Vacant Lots to Vibrant Plots: A Review of the Benefits and Limitations of Urban Agriculture</a:t>
            </a:r>
            <a:r>
              <a:rPr lang="en-US" sz="1100" dirty="0">
                <a:solidFill>
                  <a:schemeClr val="bg2"/>
                </a:solidFill>
              </a:rPr>
              <a:t>. Baltimore: Johns Hopkins Center for a Livable Future.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F-Black w-Alpha wide ovr 2.5.png"/>
          <p:cNvPicPr>
            <a:picLocks noChangeAspect="1"/>
          </p:cNvPicPr>
          <p:nvPr/>
        </p:nvPicPr>
        <p:blipFill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429" y="6408509"/>
            <a:ext cx="1500520" cy="27017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2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kern="0" dirty="0" smtClean="0">
                <a:latin typeface="+mn-lt"/>
              </a:rPr>
              <a:t>Safe Urban Harvests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254" y="1856853"/>
            <a:ext cx="3860800" cy="4821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800"/>
              </a:spcBef>
            </a:pPr>
            <a:r>
              <a:rPr lang="en-US" b="1" u="sng" dirty="0" smtClean="0">
                <a:solidFill>
                  <a:schemeClr val="bg1"/>
                </a:solidFill>
              </a:rPr>
              <a:t>JHU Center for a Livable Future </a:t>
            </a:r>
          </a:p>
          <a:p>
            <a:pPr marL="0" indent="0"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Keeve Nachman, PhD, MHS</a:t>
            </a:r>
          </a:p>
          <a:p>
            <a:pPr marL="0" indent="0"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Ruth </a:t>
            </a:r>
            <a:r>
              <a:rPr lang="en-US" dirty="0">
                <a:solidFill>
                  <a:schemeClr val="bg1"/>
                </a:solidFill>
              </a:rPr>
              <a:t>Burrows, </a:t>
            </a:r>
            <a:r>
              <a:rPr lang="en-US" dirty="0" smtClean="0">
                <a:solidFill>
                  <a:schemeClr val="bg1"/>
                </a:solidFill>
              </a:rPr>
              <a:t>MHS</a:t>
            </a:r>
          </a:p>
          <a:p>
            <a:pPr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Eleanor Evans</a:t>
            </a:r>
          </a:p>
          <a:p>
            <a:pPr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Jim Huang</a:t>
            </a:r>
          </a:p>
          <a:p>
            <a:pPr>
              <a:spcBef>
                <a:spcPts val="8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Jotham</a:t>
            </a:r>
            <a:r>
              <a:rPr lang="en-US" dirty="0" smtClean="0">
                <a:solidFill>
                  <a:schemeClr val="bg1"/>
                </a:solidFill>
              </a:rPr>
              <a:t> Illuminati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Brent </a:t>
            </a:r>
            <a:r>
              <a:rPr lang="en-US" dirty="0">
                <a:solidFill>
                  <a:schemeClr val="bg1"/>
                </a:solidFill>
              </a:rPr>
              <a:t>Kim, </a:t>
            </a:r>
            <a:r>
              <a:rPr lang="en-US" dirty="0" smtClean="0">
                <a:solidFill>
                  <a:schemeClr val="bg1"/>
                </a:solidFill>
              </a:rPr>
              <a:t>MHS</a:t>
            </a:r>
          </a:p>
          <a:p>
            <a:pPr marL="0" indent="0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Sara </a:t>
            </a:r>
            <a:r>
              <a:rPr lang="en-US" dirty="0" err="1">
                <a:solidFill>
                  <a:schemeClr val="bg1"/>
                </a:solidFill>
              </a:rPr>
              <a:t>Lupolt</a:t>
            </a:r>
            <a:r>
              <a:rPr lang="en-US" dirty="0">
                <a:solidFill>
                  <a:schemeClr val="bg1"/>
                </a:solidFill>
              </a:rPr>
              <a:t>, MPH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Raychel </a:t>
            </a:r>
            <a:r>
              <a:rPr lang="en-US" dirty="0">
                <a:solidFill>
                  <a:schemeClr val="bg1"/>
                </a:solidFill>
              </a:rPr>
              <a:t>Santo, </a:t>
            </a:r>
            <a:r>
              <a:rPr lang="en-US" dirty="0" smtClean="0">
                <a:solidFill>
                  <a:schemeClr val="bg1"/>
                </a:solidFill>
              </a:rPr>
              <a:t>MSc</a:t>
            </a:r>
          </a:p>
          <a:p>
            <a:pPr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Audrey </a:t>
            </a:r>
            <a:r>
              <a:rPr lang="en-US" dirty="0" err="1">
                <a:solidFill>
                  <a:schemeClr val="bg1"/>
                </a:solidFill>
              </a:rPr>
              <a:t>Swanenburg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Colleen </a:t>
            </a:r>
            <a:r>
              <a:rPr lang="en-US" dirty="0" err="1">
                <a:solidFill>
                  <a:schemeClr val="bg1"/>
                </a:solidFill>
              </a:rPr>
              <a:t>Synk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MSPH</a:t>
            </a:r>
          </a:p>
          <a:p>
            <a:pPr marL="0" indent="0"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Rachel </a:t>
            </a:r>
            <a:r>
              <a:rPr lang="en-US" dirty="0" err="1" smtClean="0">
                <a:solidFill>
                  <a:schemeClr val="bg1"/>
                </a:solidFill>
              </a:rPr>
              <a:t>Viqueira</a:t>
            </a:r>
            <a:r>
              <a:rPr lang="en-US" dirty="0" smtClean="0">
                <a:solidFill>
                  <a:schemeClr val="bg1"/>
                </a:solidFill>
              </a:rPr>
              <a:t>, MHS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29054" y="1956472"/>
            <a:ext cx="4259499" cy="607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just">
              <a:spcBef>
                <a:spcPts val="800"/>
              </a:spcBef>
            </a:pPr>
            <a:r>
              <a:rPr lang="en-US" b="1" u="sng" dirty="0">
                <a:solidFill>
                  <a:schemeClr val="bg1"/>
                </a:solidFill>
              </a:rPr>
              <a:t>USDA ARS</a:t>
            </a:r>
          </a:p>
          <a:p>
            <a:pPr marL="0" indent="0" algn="just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Eton Codling, PhD</a:t>
            </a:r>
          </a:p>
          <a:p>
            <a:pPr algn="just"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Carrie Green, PhD </a:t>
            </a:r>
          </a:p>
          <a:p>
            <a:pPr marL="0" indent="0" algn="just">
              <a:spcBef>
                <a:spcPts val="800"/>
              </a:spcBef>
            </a:pPr>
            <a:endParaRPr lang="en-US" sz="300" dirty="0">
              <a:solidFill>
                <a:schemeClr val="bg1"/>
              </a:solidFill>
            </a:endParaRPr>
          </a:p>
          <a:p>
            <a:pPr marL="0" indent="0">
              <a:spcBef>
                <a:spcPts val="800"/>
              </a:spcBef>
            </a:pPr>
            <a:r>
              <a:rPr lang="en-US" b="1" u="sng" dirty="0" smtClean="0">
                <a:solidFill>
                  <a:schemeClr val="bg1"/>
                </a:solidFill>
              </a:rPr>
              <a:t>JHSPH - EHE</a:t>
            </a:r>
          </a:p>
          <a:p>
            <a:pPr marL="0" indent="0">
              <a:spcBef>
                <a:spcPts val="8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Rui</a:t>
            </a:r>
            <a:r>
              <a:rPr lang="en-US" dirty="0" smtClean="0">
                <a:solidFill>
                  <a:schemeClr val="bg1"/>
                </a:solidFill>
              </a:rPr>
              <a:t> Chen</a:t>
            </a:r>
          </a:p>
          <a:p>
            <a:pPr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Ana Rule, </a:t>
            </a:r>
            <a:r>
              <a:rPr lang="en-US" dirty="0" smtClean="0">
                <a:solidFill>
                  <a:schemeClr val="bg1"/>
                </a:solidFill>
              </a:rPr>
              <a:t>PhD </a:t>
            </a:r>
          </a:p>
          <a:p>
            <a:pPr>
              <a:spcBef>
                <a:spcPts val="800"/>
              </a:spcBef>
            </a:pPr>
            <a:endParaRPr lang="en-US" sz="100" dirty="0">
              <a:solidFill>
                <a:schemeClr val="bg1"/>
              </a:solidFill>
            </a:endParaRPr>
          </a:p>
          <a:p>
            <a:pPr>
              <a:spcBef>
                <a:spcPts val="800"/>
              </a:spcBef>
            </a:pPr>
            <a:r>
              <a:rPr lang="en-US" b="1" u="sng" dirty="0" smtClean="0">
                <a:solidFill>
                  <a:schemeClr val="bg1"/>
                </a:solidFill>
              </a:rPr>
              <a:t>University of Illinois at Chicago</a:t>
            </a:r>
          </a:p>
          <a:p>
            <a:pPr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Molly </a:t>
            </a:r>
            <a:r>
              <a:rPr lang="en-US" dirty="0" err="1" smtClean="0">
                <a:solidFill>
                  <a:schemeClr val="bg1"/>
                </a:solidFill>
              </a:rPr>
              <a:t>Doane</a:t>
            </a:r>
            <a:r>
              <a:rPr lang="en-US" dirty="0" smtClean="0">
                <a:solidFill>
                  <a:schemeClr val="bg1"/>
                </a:solidFill>
              </a:rPr>
              <a:t>, PhD</a:t>
            </a:r>
          </a:p>
          <a:p>
            <a:pPr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Bianca Lopez, PhD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Emily Minor, PhD</a:t>
            </a:r>
          </a:p>
          <a:p>
            <a:pPr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Alexis </a:t>
            </a:r>
            <a:r>
              <a:rPr lang="en-US" dirty="0" smtClean="0">
                <a:solidFill>
                  <a:schemeClr val="bg1"/>
                </a:solidFill>
              </a:rPr>
              <a:t>Smith</a:t>
            </a:r>
          </a:p>
          <a:p>
            <a:pPr>
              <a:spcBef>
                <a:spcPts val="120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488553" y="1956472"/>
            <a:ext cx="3522973" cy="354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</a:pPr>
            <a:r>
              <a:rPr lang="en-US" b="1" u="sng" dirty="0" smtClean="0">
                <a:solidFill>
                  <a:schemeClr val="bg1"/>
                </a:solidFill>
              </a:rPr>
              <a:t>Community Partners</a:t>
            </a:r>
          </a:p>
          <a:p>
            <a:pPr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Abby </a:t>
            </a:r>
            <a:r>
              <a:rPr lang="en-US" dirty="0" err="1" smtClean="0">
                <a:solidFill>
                  <a:schemeClr val="bg1"/>
                </a:solidFill>
              </a:rPr>
              <a:t>Cocke</a:t>
            </a:r>
            <a:r>
              <a:rPr lang="en-US" dirty="0" smtClean="0">
                <a:solidFill>
                  <a:schemeClr val="bg1"/>
                </a:solidFill>
              </a:rPr>
              <a:t>, Baltimore Office of Sustainability  </a:t>
            </a:r>
          </a:p>
          <a:p>
            <a:pPr>
              <a:spcBef>
                <a:spcPts val="8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Neith</a:t>
            </a:r>
            <a:r>
              <a:rPr lang="en-US" dirty="0" smtClean="0">
                <a:solidFill>
                  <a:schemeClr val="bg1"/>
                </a:solidFill>
              </a:rPr>
              <a:t> Little</a:t>
            </a:r>
            <a:r>
              <a:rPr lang="en-US" dirty="0">
                <a:solidFill>
                  <a:schemeClr val="bg1"/>
                </a:solidFill>
              </a:rPr>
              <a:t>, University of Maryland </a:t>
            </a:r>
            <a:r>
              <a:rPr lang="en-US" dirty="0" smtClean="0">
                <a:solidFill>
                  <a:schemeClr val="bg1"/>
                </a:solidFill>
              </a:rPr>
              <a:t>Extension ⎯ Baltimore City </a:t>
            </a:r>
          </a:p>
          <a:p>
            <a:pPr marL="0" indent="0">
              <a:spcBef>
                <a:spcPts val="800"/>
              </a:spcBef>
            </a:pPr>
            <a:r>
              <a:rPr lang="en-US" dirty="0" smtClean="0">
                <a:solidFill>
                  <a:schemeClr val="bg1"/>
                </a:solidFill>
              </a:rPr>
              <a:t>Valerie Rupp, Parks &amp; People Foundation</a:t>
            </a:r>
          </a:p>
          <a:p>
            <a:pPr marL="0" indent="0">
              <a:spcBef>
                <a:spcPts val="8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Mariya</a:t>
            </a:r>
            <a:r>
              <a:rPr lang="en-US" dirty="0" smtClean="0">
                <a:solidFill>
                  <a:schemeClr val="bg1"/>
                </a:solidFill>
              </a:rPr>
              <a:t> Strauss &amp; Crystal Forman, Farm Alliance of Baltimore</a:t>
            </a:r>
          </a:p>
        </p:txBody>
      </p:sp>
    </p:spTree>
    <p:extLst>
      <p:ext uri="{BB962C8B-B14F-4D97-AF65-F5344CB8AC3E}">
        <p14:creationId xmlns:p14="http://schemas.microsoft.com/office/powerpoint/2010/main" val="4809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184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41592"/>
            <a:ext cx="3690257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latin typeface="+mn-lt"/>
              </a:rPr>
              <a:t>Questions?</a:t>
            </a:r>
          </a:p>
        </p:txBody>
      </p:sp>
      <p:pic>
        <p:nvPicPr>
          <p:cNvPr id="10" name="Picture 9" descr="CLF-Black w-Alpha wide ovr 2.5.png"/>
          <p:cNvPicPr>
            <a:picLocks noChangeAspect="1"/>
          </p:cNvPicPr>
          <p:nvPr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771" y="6381059"/>
            <a:ext cx="1500520" cy="27017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364224" y="4308210"/>
            <a:ext cx="5827776" cy="254979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endParaRPr lang="en-US" sz="4400" b="0" kern="0" dirty="0" smtClean="0">
              <a:latin typeface="+mn-lt"/>
            </a:endParaRPr>
          </a:p>
          <a:p>
            <a:r>
              <a:rPr lang="en-US" sz="4400" b="0" kern="0" dirty="0" smtClean="0">
                <a:latin typeface="+mn-lt"/>
              </a:rPr>
              <a:t>#</a:t>
            </a:r>
            <a:r>
              <a:rPr lang="en-US" sz="4400" b="0" kern="0" dirty="0" err="1" smtClean="0">
                <a:latin typeface="+mn-lt"/>
              </a:rPr>
              <a:t>SafeUrbanHarvests</a:t>
            </a:r>
            <a:endParaRPr lang="en-US" sz="4400" b="0" kern="0" dirty="0" smtClean="0">
              <a:latin typeface="+mn-lt"/>
            </a:endParaRPr>
          </a:p>
          <a:p>
            <a:pPr marL="0" lvl="1"/>
            <a:r>
              <a:rPr lang="en-US" sz="2400" b="0" dirty="0">
                <a:solidFill>
                  <a:schemeClr val="bg1"/>
                </a:solidFill>
              </a:rPr>
              <a:t>@</a:t>
            </a:r>
            <a:r>
              <a:rPr lang="en-US" sz="2400" b="0" dirty="0" err="1" smtClean="0">
                <a:solidFill>
                  <a:schemeClr val="bg1"/>
                </a:solidFill>
              </a:rPr>
              <a:t>LivableFuture</a:t>
            </a:r>
            <a:endParaRPr lang="en-US" sz="2400" b="0" dirty="0">
              <a:solidFill>
                <a:schemeClr val="bg1"/>
              </a:solidFill>
            </a:endParaRPr>
          </a:p>
          <a:p>
            <a:pPr marL="0" lvl="1"/>
            <a:r>
              <a:rPr lang="en-US" sz="2400" b="0" dirty="0" smtClean="0">
                <a:solidFill>
                  <a:schemeClr val="bg1"/>
                </a:solidFill>
              </a:rPr>
              <a:t>@</a:t>
            </a:r>
            <a:r>
              <a:rPr lang="en-US" sz="2400" b="0" dirty="0" err="1" smtClean="0">
                <a:solidFill>
                  <a:schemeClr val="bg1"/>
                </a:solidFill>
              </a:rPr>
              <a:t>keeve_nachman</a:t>
            </a:r>
            <a:endParaRPr lang="en-US" sz="2400" b="0" dirty="0">
              <a:solidFill>
                <a:schemeClr val="bg1"/>
              </a:solidFill>
            </a:endParaRPr>
          </a:p>
          <a:p>
            <a:pPr marL="0" lvl="1"/>
            <a:endParaRPr lang="en-US" sz="44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42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Barium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0148" y="1761239"/>
          <a:ext cx="11411700" cy="5034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340"/>
                <a:gridCol w="2282340"/>
                <a:gridCol w="2282340"/>
                <a:gridCol w="2282340"/>
                <a:gridCol w="2282340"/>
              </a:tblGrid>
              <a:tr h="519795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Barium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914406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</a:t>
                      </a:r>
                    </a:p>
                    <a:p>
                      <a:pPr algn="ctr"/>
                      <a:r>
                        <a:rPr lang="en-US" sz="2800" dirty="0" smtClean="0"/>
                        <a:t>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 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 </a:t>
                      </a:r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6797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29.18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31.82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18.86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25.08</a:t>
                      </a:r>
                      <a:endParaRPr lang="en-US" sz="2800" dirty="0"/>
                    </a:p>
                  </a:txBody>
                  <a:tcPr/>
                </a:tc>
              </a:tr>
              <a:tr h="56887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31.86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34.26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15.12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24.74</a:t>
                      </a:r>
                    </a:p>
                  </a:txBody>
                  <a:tcPr/>
                </a:tc>
              </a:tr>
              <a:tr h="53726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43.62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43.63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47.91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36.35</a:t>
                      </a:r>
                    </a:p>
                  </a:txBody>
                  <a:tcPr/>
                </a:tc>
              </a:tr>
              <a:tr h="53899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64.40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64.40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49.37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36.35</a:t>
                      </a:r>
                      <a:endParaRPr lang="en-US" sz="2800" dirty="0"/>
                    </a:p>
                  </a:txBody>
                  <a:tcPr/>
                </a:tc>
              </a:tr>
              <a:tr h="6784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below LOD </a:t>
                      </a:r>
                      <a:r>
                        <a:rPr lang="en-US" sz="1800" dirty="0" smtClean="0"/>
                        <a:t>(</a:t>
                      </a:r>
                      <a:r>
                        <a:rPr lang="pl-PL" sz="1800" dirty="0" smtClean="0"/>
                        <a:t>0.061)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6784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MCL </a:t>
                      </a:r>
                      <a:r>
                        <a:rPr lang="en-US" sz="1800" dirty="0" smtClean="0"/>
                        <a:t>(2,000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97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Chromium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0442" y="1862417"/>
          <a:ext cx="11528840" cy="4947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768"/>
                <a:gridCol w="2305768"/>
                <a:gridCol w="2305768"/>
                <a:gridCol w="2305768"/>
                <a:gridCol w="2305768"/>
              </a:tblGrid>
              <a:tr h="503341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Chromium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91497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 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 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 </a:t>
                      </a:r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4999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0.33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0.80</a:t>
                      </a:r>
                      <a:endParaRPr lang="en-US" sz="2800" dirty="0"/>
                    </a:p>
                  </a:txBody>
                  <a:tcPr/>
                </a:tc>
              </a:tr>
              <a:tr h="55086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0.72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0.21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0.16</a:t>
                      </a:r>
                    </a:p>
                  </a:txBody>
                  <a:tcPr/>
                </a:tc>
              </a:tr>
              <a:tr h="52025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1.81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1.12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2.63</a:t>
                      </a:r>
                    </a:p>
                  </a:txBody>
                  <a:tcPr/>
                </a:tc>
              </a:tr>
              <a:tr h="52193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7.04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4.52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7.04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2.63</a:t>
                      </a:r>
                      <a:endParaRPr lang="en-US" sz="2800" dirty="0"/>
                    </a:p>
                  </a:txBody>
                  <a:tcPr/>
                </a:tc>
              </a:tr>
              <a:tr h="65695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below LOD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1800" baseline="0" dirty="0" smtClean="0"/>
                        <a:t>(0.041)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</a:tr>
              <a:tr h="65695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MCL </a:t>
                      </a:r>
                      <a:r>
                        <a:rPr lang="en-US" sz="1800" dirty="0" smtClean="0"/>
                        <a:t>(100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41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Copper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0442" y="1862417"/>
          <a:ext cx="11512800" cy="4930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560"/>
                <a:gridCol w="2302560"/>
                <a:gridCol w="2302560"/>
                <a:gridCol w="2302560"/>
                <a:gridCol w="2302560"/>
              </a:tblGrid>
              <a:tr h="531958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Copper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909196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</a:t>
                      </a:r>
                    </a:p>
                    <a:p>
                      <a:pPr algn="ctr"/>
                      <a:r>
                        <a:rPr lang="en-US" sz="2800" dirty="0" smtClean="0"/>
                        <a:t>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 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 </a:t>
                      </a:r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3779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119.39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144.84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40.65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17.39</a:t>
                      </a:r>
                      <a:endParaRPr lang="en-US" sz="2800" dirty="0"/>
                    </a:p>
                  </a:txBody>
                  <a:tcPr/>
                </a:tc>
              </a:tr>
              <a:tr h="53864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35.88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37.23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37.29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8.83</a:t>
                      </a:r>
                    </a:p>
                  </a:txBody>
                  <a:tcPr/>
                </a:tc>
              </a:tr>
              <a:tr h="50872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602.09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831.81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99.97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67.53</a:t>
                      </a:r>
                    </a:p>
                  </a:txBody>
                  <a:tcPr/>
                </a:tc>
              </a:tr>
              <a:tr h="51035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1260.89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1260.89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121.10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67.53</a:t>
                      </a:r>
                      <a:endParaRPr lang="en-US" sz="2800" dirty="0"/>
                    </a:p>
                  </a:txBody>
                  <a:tcPr/>
                </a:tc>
              </a:tr>
              <a:tr h="64523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below LOD </a:t>
                      </a:r>
                      <a:r>
                        <a:rPr lang="en-US" sz="1800" dirty="0" smtClean="0"/>
                        <a:t>(</a:t>
                      </a:r>
                      <a:r>
                        <a:rPr lang="nb-NO" sz="1800" dirty="0" smtClean="0"/>
                        <a:t>0.037)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64523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AL </a:t>
                      </a:r>
                      <a:r>
                        <a:rPr lang="en-US" sz="1800" dirty="0" smtClean="0"/>
                        <a:t>(1,300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 txBox="1">
            <a:spLocks/>
          </p:cNvSpPr>
          <p:nvPr/>
        </p:nvSpPr>
        <p:spPr>
          <a:xfrm>
            <a:off x="417093" y="2548811"/>
            <a:ext cx="4541200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2" y="641592"/>
            <a:ext cx="12192001" cy="1097280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31520" tIns="45706" rIns="274320" bIns="45706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bg1"/>
                </a:solidFill>
                <a:latin typeface="+mj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Preliminary Water Results </a:t>
            </a:r>
            <a:r>
              <a:rPr lang="mr-IN" sz="4400" b="0" kern="0" dirty="0" smtClean="0">
                <a:solidFill>
                  <a:srgbClr val="FFFFFF"/>
                </a:solidFill>
                <a:latin typeface="Calibri"/>
              </a:rPr>
              <a:t>–</a:t>
            </a:r>
            <a:r>
              <a:rPr lang="en-US" sz="4400" b="0" kern="0" dirty="0" smtClean="0">
                <a:solidFill>
                  <a:srgbClr val="FFFFFF"/>
                </a:solidFill>
                <a:latin typeface="Calibri"/>
              </a:rPr>
              <a:t> Nickel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3664" y="938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05050"/>
              </a:solidFill>
              <a:latin typeface="Verdana" pitchFamily="34" charset="0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152660" y="2353409"/>
            <a:ext cx="5683828" cy="2045213"/>
          </a:xfrm>
          <a:prstGeom prst="rect">
            <a:avLst/>
          </a:prstGeom>
        </p:spPr>
        <p:txBody>
          <a:bodyPr vert="horz" lIns="0" tIns="45706" rIns="0" bIns="45706" numCol="1" rtlCol="0" anchor="t">
            <a:noAutofit/>
          </a:bodyPr>
          <a:lstStyle>
            <a:lvl1pPr marL="461825" marR="0" indent="-461825" algn="l" defTabSz="7882761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Tx/>
              <a:buFont typeface="Wingdings" pitchFamily="2" charset="2"/>
              <a:buChar char="§"/>
              <a:tabLst/>
              <a:defRPr sz="2500" b="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7780" marR="0" indent="-445955" algn="l" defTabSz="793671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416392"/>
              </a:buClr>
              <a:buSzPct val="115000"/>
              <a:buFont typeface="Arial" pitchFamily="34" charset="0"/>
              <a:buChar char="•"/>
              <a:tabLst/>
              <a:defRPr sz="2200" b="0" i="0" baseline="0">
                <a:solidFill>
                  <a:schemeClr val="tx1"/>
                </a:solidFill>
                <a:latin typeface="+mn-lt"/>
              </a:defRPr>
            </a:lvl2pPr>
            <a:lvl3pPr marL="1375954" indent="-461825" algn="l" defTabSz="7022593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baseline="0">
                <a:solidFill>
                  <a:schemeClr val="tx1"/>
                </a:solidFill>
                <a:latin typeface="+mn-lt"/>
              </a:defRPr>
            </a:lvl3pPr>
            <a:lvl4pPr marL="1828253" indent="-452305" algn="l" defTabSz="6108466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4pPr>
            <a:lvl5pPr marL="2290081" indent="-461825" algn="l" rtl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5pPr>
            <a:lvl6pPr marL="2742382" indent="-452305" algn="l" defTabSz="5194336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6pPr>
            <a:lvl7pPr marL="3204207" indent="-461825" algn="l" defTabSz="7936719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7pPr>
            <a:lvl8pPr marL="3656507" indent="-452305" algn="l" defTabSz="422625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8pPr>
            <a:lvl9pPr marL="4118336" indent="-461825" algn="l" defTabSz="4172292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22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buClr>
                <a:srgbClr val="505050"/>
              </a:buClr>
            </a:pPr>
            <a:endParaRPr lang="en-US" sz="2400" dirty="0" smtClean="0">
              <a:solidFill>
                <a:srgbClr val="50505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47618" y="1765983"/>
          <a:ext cx="11496760" cy="5018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352"/>
                <a:gridCol w="2299352"/>
                <a:gridCol w="2299352"/>
                <a:gridCol w="2299352"/>
                <a:gridCol w="2299352"/>
              </a:tblGrid>
              <a:tr h="554369">
                <a:tc gridSpan="5"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Nickel (ppb)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</a:tr>
              <a:tr h="92979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All Sources</a:t>
                      </a:r>
                    </a:p>
                    <a:p>
                      <a:pPr algn="ctr"/>
                      <a:r>
                        <a:rPr lang="en-US" sz="2800" dirty="0" smtClean="0"/>
                        <a:t>(n=121)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Municipal (n=93)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Barrel </a:t>
                      </a:r>
                    </a:p>
                    <a:p>
                      <a:pPr algn="ctr"/>
                      <a:r>
                        <a:rPr lang="en-US" sz="2800" dirty="0" smtClean="0"/>
                        <a:t>(n=21)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Other </a:t>
                      </a:r>
                    </a:p>
                    <a:p>
                      <a:pPr algn="ctr"/>
                      <a:r>
                        <a:rPr lang="en-US" sz="2800" dirty="0" smtClean="0"/>
                        <a:t>(n=7)</a:t>
                      </a:r>
                    </a:p>
                  </a:txBody>
                  <a:tcPr/>
                </a:tc>
              </a:tr>
              <a:tr h="55890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Average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1.68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1.90</a:t>
                      </a:r>
                      <a:endParaRPr lang="en-US" sz="2800" dirty="0"/>
                    </a:p>
                  </a:txBody>
                  <a:tcPr/>
                </a:tc>
              </a:tr>
              <a:tr h="55978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Median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0.38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0.55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0.57</a:t>
                      </a:r>
                    </a:p>
                  </a:txBody>
                  <a:tcPr/>
                </a:tc>
              </a:tr>
              <a:tr h="52868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95</a:t>
                      </a:r>
                      <a:r>
                        <a:rPr lang="en-US" sz="2800" baseline="30000" dirty="0" smtClean="0"/>
                        <a:t>th</a:t>
                      </a:r>
                      <a:r>
                        <a:rPr lang="en-US" sz="2800" baseline="0" dirty="0" smtClean="0"/>
                        <a:t> Percentile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7.19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7.79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10.50</a:t>
                      </a:r>
                    </a:p>
                  </a:txBody>
                  <a:tcPr/>
                </a:tc>
              </a:tr>
              <a:tr h="53038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35.10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35.11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3.05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10.50</a:t>
                      </a:r>
                      <a:endParaRPr lang="en-US" sz="2800" dirty="0"/>
                    </a:p>
                  </a:txBody>
                  <a:tcPr/>
                </a:tc>
              </a:tr>
              <a:tr h="66759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below</a:t>
                      </a:r>
                      <a:r>
                        <a:rPr lang="en-US" sz="2000" baseline="0" dirty="0" smtClean="0"/>
                        <a:t> LOD </a:t>
                      </a:r>
                      <a:r>
                        <a:rPr lang="en-US" sz="1800" baseline="0" dirty="0" smtClean="0"/>
                        <a:t>(0.038)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  <a:tr h="66759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Number above MCL </a:t>
                      </a:r>
                      <a:r>
                        <a:rPr lang="en-US" sz="1800" dirty="0" smtClean="0"/>
                        <a:t>(100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880725" y="6459538"/>
            <a:ext cx="1311275" cy="365125"/>
          </a:xfrm>
          <a:prstGeom prst="rect">
            <a:avLst/>
          </a:prstGeom>
        </p:spPr>
        <p:txBody>
          <a:bodyPr/>
          <a:lstStyle/>
          <a:p>
            <a:fld id="{65395F1D-D2F9-B240-95EA-5AF4C850AF9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711200" y="1984239"/>
            <a:ext cx="6892758" cy="4654305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Potential soil contaminants: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Heavy metals (e.g., lead, arsenic, cadmium, chromium)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Other chemicals (e.g., VOCs, PAHs, PCBs)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Other hazards (e.g., building materials, foreign objects, biological hazards)</a:t>
            </a:r>
          </a:p>
          <a:p>
            <a:pPr lvl="1"/>
            <a:endParaRPr lang="en-US" sz="100" dirty="0" smtClean="0"/>
          </a:p>
          <a:p>
            <a:r>
              <a:rPr lang="en-US" sz="3000" dirty="0" smtClean="0"/>
              <a:t>Potential forms of exposure: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Skin contact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Inhalation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Ingestion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Contaminants on plant surfaces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Contaminant bioaccumulation in plant tissues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Incidental ingestion of soil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641592"/>
            <a:ext cx="12192000" cy="109728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vert="horz" lIns="731520" tIns="45706" rIns="274320" bIns="45706" rtlCol="0"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tx1"/>
                </a:solidFill>
                <a:latin typeface="+mn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chemeClr val="bg1"/>
                </a:solidFill>
              </a:rPr>
              <a:t>Health risks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958" y="2330199"/>
            <a:ext cx="4117241" cy="411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721895" y="1896986"/>
            <a:ext cx="11117179" cy="496101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2012, we conducted a survey* of </a:t>
            </a:r>
            <a:r>
              <a:rPr lang="en-US" sz="2800" dirty="0"/>
              <a:t>u</a:t>
            </a:r>
            <a:r>
              <a:rPr lang="en-US" sz="2800" dirty="0" smtClean="0"/>
              <a:t>rban </a:t>
            </a:r>
            <a:r>
              <a:rPr lang="en-US" sz="2800" dirty="0"/>
              <a:t>c</a:t>
            </a:r>
            <a:r>
              <a:rPr lang="en-US" sz="2800" dirty="0" smtClean="0"/>
              <a:t>ommunity </a:t>
            </a:r>
            <a:r>
              <a:rPr lang="en-US" sz="2800" dirty="0"/>
              <a:t>g</a:t>
            </a:r>
            <a:r>
              <a:rPr lang="en-US" sz="2800" dirty="0" smtClean="0"/>
              <a:t>ardeners</a:t>
            </a:r>
            <a:r>
              <a:rPr lang="en-US" sz="2800" dirty="0"/>
              <a:t>' </a:t>
            </a:r>
            <a:r>
              <a:rPr lang="en-US" sz="2800" dirty="0" smtClean="0"/>
              <a:t>knowledge </a:t>
            </a:r>
            <a:r>
              <a:rPr lang="en-US" sz="2800" dirty="0"/>
              <a:t>and p</a:t>
            </a:r>
            <a:r>
              <a:rPr lang="en-US" sz="2800" dirty="0" smtClean="0"/>
              <a:t>erceptions </a:t>
            </a:r>
            <a:r>
              <a:rPr lang="en-US" sz="2800" dirty="0"/>
              <a:t>of </a:t>
            </a:r>
            <a:r>
              <a:rPr lang="en-US" sz="2800" dirty="0" smtClean="0"/>
              <a:t>soil </a:t>
            </a:r>
            <a:r>
              <a:rPr lang="en-US" sz="2800" dirty="0"/>
              <a:t>c</a:t>
            </a:r>
            <a:r>
              <a:rPr lang="en-US" sz="2800" dirty="0" smtClean="0"/>
              <a:t>ontaminant risks in Baltimore</a:t>
            </a:r>
          </a:p>
          <a:p>
            <a:pPr lvl="1"/>
            <a:r>
              <a:rPr lang="en-US" sz="2400" dirty="0"/>
              <a:t>Surveyed </a:t>
            </a:r>
            <a:r>
              <a:rPr lang="en-US" sz="2400" dirty="0" smtClean="0"/>
              <a:t>70 gardeners (15 </a:t>
            </a:r>
            <a:r>
              <a:rPr lang="en-US" sz="2400" dirty="0"/>
              <a:t>gardens </a:t>
            </a:r>
            <a:r>
              <a:rPr lang="en-US" sz="2400" dirty="0" smtClean="0"/>
              <a:t>represented)</a:t>
            </a:r>
          </a:p>
          <a:p>
            <a:pPr lvl="1"/>
            <a:r>
              <a:rPr lang="en-US" sz="2400" dirty="0" smtClean="0"/>
              <a:t>While respondents generally indicated low levels of concern, we heard many </a:t>
            </a:r>
            <a:r>
              <a:rPr lang="en-US" sz="2400" dirty="0"/>
              <a:t>questions about the safety of Baltimore’s soils and urban-grown </a:t>
            </a:r>
            <a:r>
              <a:rPr lang="en-US" sz="2400" dirty="0" smtClean="0"/>
              <a:t>produce</a:t>
            </a:r>
          </a:p>
          <a:p>
            <a:r>
              <a:rPr lang="en-US" sz="2800" dirty="0" smtClean="0"/>
              <a:t>We decided to gather real-world </a:t>
            </a:r>
            <a:r>
              <a:rPr lang="en-US" sz="2800" dirty="0"/>
              <a:t>evidence </a:t>
            </a:r>
            <a:r>
              <a:rPr lang="en-US" sz="2800" dirty="0" smtClean="0"/>
              <a:t>to </a:t>
            </a:r>
            <a:r>
              <a:rPr lang="en-US" sz="2800" dirty="0"/>
              <a:t>help us speak to those concerns with greater </a:t>
            </a:r>
            <a:r>
              <a:rPr lang="en-US" sz="2800" dirty="0" smtClean="0"/>
              <a:t>confidence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641592"/>
            <a:ext cx="12192000" cy="109728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vert="horz" lIns="731520" tIns="45706" rIns="274320" bIns="45706" rtlCol="0"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 b="1" i="0" baseline="0">
                <a:solidFill>
                  <a:schemeClr val="tx1"/>
                </a:solidFill>
                <a:latin typeface="+mn-lt"/>
                <a:ea typeface="Adobe Fan Heiti Std B" pitchFamily="34" charset="-128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Calibri" pitchFamily="34" charset="0"/>
              </a:defRPr>
            </a:lvl5pPr>
            <a:lvl6pPr marL="457065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127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192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253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sz="4400" b="0" kern="0" dirty="0" smtClean="0">
                <a:solidFill>
                  <a:schemeClr val="bg1"/>
                </a:solidFill>
              </a:rPr>
              <a:t>Perceived risks and concerns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163056"/>
            <a:ext cx="11381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* Kim, B. F., </a:t>
            </a:r>
            <a:r>
              <a:rPr lang="en-US" sz="1400" dirty="0" err="1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Poulsen</a:t>
            </a:r>
            <a:r>
              <a:rPr lang="en-US" sz="14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, M. N., Margulies, J. D., Dix, K. L., Palmer, A. M., &amp; </a:t>
            </a:r>
            <a:r>
              <a:rPr lang="en-US" sz="1400" dirty="0" err="1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Nachman</a:t>
            </a:r>
            <a:r>
              <a:rPr lang="en-US" sz="14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, K. E. (2014). Urban community gardeners' knowledge and perceptions of soil contaminant risks. </a:t>
            </a:r>
            <a:r>
              <a:rPr lang="en-US" sz="1400" i="1" dirty="0" err="1" smtClean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PLoS</a:t>
            </a:r>
            <a:r>
              <a:rPr lang="en-US" sz="1400" i="1" dirty="0" smtClean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 ONE</a:t>
            </a:r>
            <a:r>
              <a:rPr lang="en-US" sz="1400" dirty="0" smtClean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  <a:r>
              <a:rPr lang="en-US" sz="1400" dirty="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 9(2), e87913.</a:t>
            </a:r>
          </a:p>
        </p:txBody>
      </p:sp>
    </p:spTree>
    <p:extLst>
      <p:ext uri="{BB962C8B-B14F-4D97-AF65-F5344CB8AC3E}">
        <p14:creationId xmlns:p14="http://schemas.microsoft.com/office/powerpoint/2010/main" val="7016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3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heme/theme1.xml><?xml version="1.0" encoding="utf-8"?>
<a:theme xmlns:a="http://schemas.openxmlformats.org/drawingml/2006/main" name="Powerpoint template">
  <a:themeElements>
    <a:clrScheme name="Custom 10">
      <a:dk1>
        <a:srgbClr val="505050"/>
      </a:dk1>
      <a:lt1>
        <a:srgbClr val="FFFFFF"/>
      </a:lt1>
      <a:dk2>
        <a:srgbClr val="ACC0D9"/>
      </a:dk2>
      <a:lt2>
        <a:srgbClr val="000000"/>
      </a:lt2>
      <a:accent1>
        <a:srgbClr val="416491"/>
      </a:accent1>
      <a:accent2>
        <a:srgbClr val="FFC000"/>
      </a:accent2>
      <a:accent3>
        <a:srgbClr val="87AF09"/>
      </a:accent3>
      <a:accent4>
        <a:srgbClr val="7030A0"/>
      </a:accent4>
      <a:accent5>
        <a:srgbClr val="FFFFFF"/>
      </a:accent5>
      <a:accent6>
        <a:srgbClr val="151515"/>
      </a:accent6>
      <a:hlink>
        <a:srgbClr val="416491"/>
      </a:hlink>
      <a:folHlink>
        <a:srgbClr val="416491"/>
      </a:folHlink>
    </a:clrScheme>
    <a:fontScheme name="TFS 2012-05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2CAA84A6A6FF47B28DC7BE66EF640B" ma:contentTypeVersion="0" ma:contentTypeDescription="Create a new document." ma:contentTypeScope="" ma:versionID="0e12511e4264e6a22a0eef4dda879af7">
  <xsd:schema xmlns:xsd="http://www.w3.org/2001/XMLSchema" xmlns:p="http://schemas.microsoft.com/office/2006/metadata/properties" targetNamespace="http://schemas.microsoft.com/office/2006/metadata/properties" ma:root="true" ma:fieldsID="46ce51841bcaebe75ae25adb2fb3cbe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2FCAFB-0433-4D7F-9E07-5F8DCAF969CF}">
  <ds:schemaRefs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C2ABA69-1FF9-475F-89E6-9A17C63BE6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DA40AD7-0814-41A2-B4D4-5556B98570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32592</TotalTime>
  <Words>5202</Words>
  <Application>Microsoft Office PowerPoint</Application>
  <PresentationFormat>Widescreen</PresentationFormat>
  <Paragraphs>1154</Paragraphs>
  <Slides>76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2" baseType="lpstr">
      <vt:lpstr>ＭＳ Ｐゴシック</vt:lpstr>
      <vt:lpstr>Adobe Fan Heiti Std B</vt:lpstr>
      <vt:lpstr>Arial</vt:lpstr>
      <vt:lpstr>Bookman Old Style</vt:lpstr>
      <vt:lpstr>Calibri</vt:lpstr>
      <vt:lpstr>Cambria</vt:lpstr>
      <vt:lpstr>Cambria Math</vt:lpstr>
      <vt:lpstr>Georgia</vt:lpstr>
      <vt:lpstr>Lucida Grande</vt:lpstr>
      <vt:lpstr>Mangal</vt:lpstr>
      <vt:lpstr>Myriad Pro</vt:lpstr>
      <vt:lpstr>Trebuchet MS</vt:lpstr>
      <vt:lpstr>Verdana</vt:lpstr>
      <vt:lpstr>Wingdings</vt:lpstr>
      <vt:lpstr>Wingdings 3</vt:lpstr>
      <vt:lpstr>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Johns Hopkins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Paving the way  for Urban Agriculture</dc:title>
  <dc:creator>Johns Hopkins Center for a Livable Future</dc:creator>
  <dc:description/>
  <cp:lastModifiedBy>Nachman</cp:lastModifiedBy>
  <cp:revision>921</cp:revision>
  <dcterms:created xsi:type="dcterms:W3CDTF">2010-07-21T16:32:56Z</dcterms:created>
  <dcterms:modified xsi:type="dcterms:W3CDTF">2018-01-09T14:42:28Z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Subject">
    <vt:lpwstr/>
  </property>
  <property fmtid="{D5CDD505-2E9C-101B-9397-08002B2CF9AE}" pid="4" name="Keywords">
    <vt:lpwstr/>
  </property>
  <property fmtid="{D5CDD505-2E9C-101B-9397-08002B2CF9AE}" pid="5" name="_Author">
    <vt:lpwstr>lhorriga</vt:lpwstr>
  </property>
  <property fmtid="{D5CDD505-2E9C-101B-9397-08002B2CF9AE}" pid="6" name="_Category">
    <vt:lpwstr/>
  </property>
  <property fmtid="{D5CDD505-2E9C-101B-9397-08002B2CF9AE}" pid="7" name="Slides">
    <vt:lpwstr>17</vt:lpwstr>
  </property>
  <property fmtid="{D5CDD505-2E9C-101B-9397-08002B2CF9AE}" pid="8" name="Categories">
    <vt:lpwstr/>
  </property>
  <property fmtid="{D5CDD505-2E9C-101B-9397-08002B2CF9AE}" pid="9" name="Approval Level">
    <vt:lpwstr/>
  </property>
  <property fmtid="{D5CDD505-2E9C-101B-9397-08002B2CF9AE}" pid="10" name="_Comments">
    <vt:lpwstr/>
  </property>
  <property fmtid="{D5CDD505-2E9C-101B-9397-08002B2CF9AE}" pid="11" name="Assigned To">
    <vt:lpwstr/>
  </property>
  <property fmtid="{D5CDD505-2E9C-101B-9397-08002B2CF9AE}" pid="12" name="ContentTypeId">
    <vt:lpwstr>0x0101008A2CAA84A6A6FF47B28DC7BE66EF640B</vt:lpwstr>
  </property>
</Properties>
</file>